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262" r:id="rId3"/>
    <p:sldId id="291" r:id="rId4"/>
    <p:sldId id="302" r:id="rId5"/>
    <p:sldId id="297" r:id="rId6"/>
    <p:sldId id="283" r:id="rId7"/>
    <p:sldId id="305" r:id="rId8"/>
    <p:sldId id="265" r:id="rId9"/>
    <p:sldId id="284" r:id="rId10"/>
    <p:sldId id="285" r:id="rId11"/>
    <p:sldId id="282" r:id="rId12"/>
    <p:sldId id="286" r:id="rId13"/>
    <p:sldId id="306" r:id="rId14"/>
    <p:sldId id="269" r:id="rId15"/>
    <p:sldId id="308" r:id="rId16"/>
    <p:sldId id="287" r:id="rId17"/>
    <p:sldId id="290" r:id="rId18"/>
    <p:sldId id="309" r:id="rId19"/>
    <p:sldId id="273" r:id="rId20"/>
    <p:sldId id="274" r:id="rId21"/>
    <p:sldId id="280" r:id="rId22"/>
    <p:sldId id="279" r:id="rId23"/>
    <p:sldId id="288" r:id="rId24"/>
    <p:sldId id="278" r:id="rId25"/>
    <p:sldId id="292" r:id="rId26"/>
    <p:sldId id="277" r:id="rId27"/>
    <p:sldId id="293" r:id="rId28"/>
    <p:sldId id="271" r:id="rId29"/>
    <p:sldId id="270" r:id="rId30"/>
    <p:sldId id="312" r:id="rId31"/>
    <p:sldId id="304" r:id="rId32"/>
    <p:sldId id="315" r:id="rId33"/>
    <p:sldId id="329" r:id="rId34"/>
    <p:sldId id="322" r:id="rId35"/>
    <p:sldId id="323" r:id="rId36"/>
    <p:sldId id="324" r:id="rId37"/>
    <p:sldId id="325" r:id="rId38"/>
    <p:sldId id="328" r:id="rId39"/>
    <p:sldId id="318" r:id="rId40"/>
    <p:sldId id="313" r:id="rId41"/>
    <p:sldId id="281" r:id="rId42"/>
    <p:sldId id="314" r:id="rId43"/>
    <p:sldId id="316" r:id="rId44"/>
    <p:sldId id="319" r:id="rId45"/>
    <p:sldId id="320" r:id="rId46"/>
    <p:sldId id="321" r:id="rId47"/>
    <p:sldId id="25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142" autoAdjust="0"/>
  </p:normalViewPr>
  <p:slideViewPr>
    <p:cSldViewPr>
      <p:cViewPr>
        <p:scale>
          <a:sx n="90" d="100"/>
          <a:sy n="90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fbailey\Desktop\libx_survey_data_charts_complete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0"/>
            </a:pPr>
            <a:r>
              <a:rPr lang="en-US" sz="2400" b="0"/>
              <a:t>Overall, you would describe </a:t>
            </a:r>
          </a:p>
          <a:p>
            <a:pPr>
              <a:defRPr sz="2400" b="0"/>
            </a:pPr>
            <a:r>
              <a:rPr lang="en-US" sz="2400" b="0"/>
              <a:t>the LibX Edition Builder as:</a:t>
            </a:r>
          </a:p>
        </c:rich>
      </c:tx>
      <c:layout>
        <c:manualLayout>
          <c:xMode val="edge"/>
          <c:yMode val="edge"/>
          <c:x val="0.44723970823168541"/>
          <c:y val="9.010670915663424E-2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548E-2"/>
          <c:y val="1.2314993841072978E-2"/>
          <c:w val="0.92889709372954565"/>
          <c:h val="0.78444867751502412"/>
        </c:manualLayout>
      </c:layout>
      <c:barChart>
        <c:barDir val="col"/>
        <c:grouping val="clustered"/>
        <c:ser>
          <c:idx val="0"/>
          <c:order val="0"/>
          <c:tx>
            <c:v>Overall Description of Edition Builder</c:v>
          </c:tx>
          <c:cat>
            <c:strRef>
              <c:f>libx_survey_data!$J$141:$J$146</c:f>
              <c:strCache>
                <c:ptCount val="6"/>
                <c:pt idx="0">
                  <c:v>Very easy to use</c:v>
                </c:pt>
                <c:pt idx="1">
                  <c:v>Easy to use</c:v>
                </c:pt>
                <c:pt idx="2">
                  <c:v>Somewhat easy to use</c:v>
                </c:pt>
                <c:pt idx="3">
                  <c:v>Somewhat difficult to use</c:v>
                </c:pt>
                <c:pt idx="4">
                  <c:v>Difficult to use</c:v>
                </c:pt>
                <c:pt idx="5">
                  <c:v>Very difficult to use</c:v>
                </c:pt>
              </c:strCache>
            </c:strRef>
          </c:cat>
          <c:val>
            <c:numRef>
              <c:f>libx_survey_data!$J$157:$J$162</c:f>
              <c:numCache>
                <c:formatCode>0%</c:formatCode>
                <c:ptCount val="6"/>
                <c:pt idx="0">
                  <c:v>0.1159420289855074</c:v>
                </c:pt>
                <c:pt idx="1">
                  <c:v>0.49275362318840582</c:v>
                </c:pt>
                <c:pt idx="2">
                  <c:v>0.28260869565217422</c:v>
                </c:pt>
                <c:pt idx="3">
                  <c:v>8.6956521739130571E-2</c:v>
                </c:pt>
                <c:pt idx="4">
                  <c:v>2.1739130434782612E-2</c:v>
                </c:pt>
                <c:pt idx="5">
                  <c:v>0</c:v>
                </c:pt>
              </c:numCache>
            </c:numRef>
          </c:val>
        </c:ser>
        <c:gapWidth val="100"/>
        <c:axId val="75813632"/>
        <c:axId val="75815168"/>
      </c:barChart>
      <c:catAx>
        <c:axId val="75813632"/>
        <c:scaling>
          <c:orientation val="minMax"/>
        </c:scaling>
        <c:axPos val="b"/>
        <c:tickLblPos val="nextTo"/>
        <c:crossAx val="75815168"/>
        <c:crosses val="autoZero"/>
        <c:auto val="1"/>
        <c:lblAlgn val="ctr"/>
        <c:lblOffset val="100"/>
      </c:catAx>
      <c:valAx>
        <c:axId val="75815168"/>
        <c:scaling>
          <c:orientation val="minMax"/>
        </c:scaling>
        <c:axPos val="l"/>
        <c:majorGridlines/>
        <c:numFmt formatCode="0%" sourceLinked="1"/>
        <c:tickLblPos val="nextTo"/>
        <c:crossAx val="7581363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/>
            </a:pPr>
            <a:r>
              <a:rPr lang="en-US" b="0"/>
              <a:t>In your opinion, the</a:t>
            </a:r>
          </a:p>
          <a:p>
            <a:pPr algn="l">
              <a:defRPr b="0"/>
            </a:pPr>
            <a:r>
              <a:rPr lang="en-US" b="0"/>
              <a:t>LibX Edition Builder interface is:</a:t>
            </a:r>
          </a:p>
        </c:rich>
      </c:tx>
      <c:layout>
        <c:manualLayout>
          <c:xMode val="edge"/>
          <c:yMode val="edge"/>
          <c:x val="0.5166798200806636"/>
          <c:y val="0.10086721741749495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527E-2"/>
          <c:y val="1.2314993841072978E-2"/>
          <c:w val="0.92889709372954565"/>
          <c:h val="0.85002237425239879"/>
        </c:manualLayout>
      </c:layout>
      <c:barChart>
        <c:barDir val="col"/>
        <c:grouping val="clustered"/>
        <c:ser>
          <c:idx val="0"/>
          <c:order val="0"/>
          <c:tx>
            <c:v>Perceived Learning Curve of Using the Edition Builder</c:v>
          </c:tx>
          <c:cat>
            <c:strRef>
              <c:f>libx_survey_data!$K$141:$K$146</c:f>
              <c:strCache>
                <c:ptCount val="6"/>
                <c:pt idx="0">
                  <c:v>Very easy to learn</c:v>
                </c:pt>
                <c:pt idx="1">
                  <c:v>Easy to learn</c:v>
                </c:pt>
                <c:pt idx="2">
                  <c:v>Somewhat easy to learn</c:v>
                </c:pt>
                <c:pt idx="3">
                  <c:v>Somewhat difficult to learn</c:v>
                </c:pt>
                <c:pt idx="4">
                  <c:v>Difficult to learn</c:v>
                </c:pt>
                <c:pt idx="5">
                  <c:v>Very difficult to learn</c:v>
                </c:pt>
              </c:strCache>
            </c:strRef>
          </c:cat>
          <c:val>
            <c:numRef>
              <c:f>libx_survey_data!$K$157:$K$162</c:f>
              <c:numCache>
                <c:formatCode>0%</c:formatCode>
                <c:ptCount val="6"/>
                <c:pt idx="0">
                  <c:v>0.10869565217391325</c:v>
                </c:pt>
                <c:pt idx="1">
                  <c:v>0.44927536231884102</c:v>
                </c:pt>
                <c:pt idx="2">
                  <c:v>0.29710144927536231</c:v>
                </c:pt>
                <c:pt idx="3">
                  <c:v>0.10144927536231886</c:v>
                </c:pt>
                <c:pt idx="4">
                  <c:v>2.8985507246376812E-2</c:v>
                </c:pt>
                <c:pt idx="5">
                  <c:v>0</c:v>
                </c:pt>
              </c:numCache>
            </c:numRef>
          </c:val>
        </c:ser>
        <c:gapWidth val="100"/>
        <c:axId val="76244864"/>
        <c:axId val="76246400"/>
      </c:barChart>
      <c:catAx>
        <c:axId val="76244864"/>
        <c:scaling>
          <c:orientation val="minMax"/>
        </c:scaling>
        <c:axPos val="b"/>
        <c:tickLblPos val="nextTo"/>
        <c:crossAx val="76246400"/>
        <c:crosses val="autoZero"/>
        <c:auto val="1"/>
        <c:lblAlgn val="ctr"/>
        <c:lblOffset val="100"/>
      </c:catAx>
      <c:valAx>
        <c:axId val="76246400"/>
        <c:scaling>
          <c:orientation val="minMax"/>
        </c:scaling>
        <c:axPos val="l"/>
        <c:majorGridlines/>
        <c:numFmt formatCode="0%" sourceLinked="1"/>
        <c:tickLblPos val="nextTo"/>
        <c:crossAx val="76244864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en-US" b="0"/>
              <a:t>Do you prefer this style of web application to the </a:t>
            </a:r>
          </a:p>
          <a:p>
            <a:pPr>
              <a:defRPr b="0"/>
            </a:pPr>
            <a:r>
              <a:rPr lang="en-US" b="0"/>
              <a:t>more traditional, page-based applications?</a:t>
            </a:r>
          </a:p>
        </c:rich>
      </c:tx>
      <c:layout>
        <c:manualLayout>
          <c:xMode val="edge"/>
          <c:yMode val="edge"/>
          <c:x val="0.39432476389169402"/>
          <c:y val="0.10179251617116652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472E-2"/>
          <c:y val="1.2314993841072978E-2"/>
          <c:w val="0.92889709372954565"/>
          <c:h val="0.78444867751502378"/>
        </c:manualLayout>
      </c:layout>
      <c:barChart>
        <c:barDir val="col"/>
        <c:grouping val="clustered"/>
        <c:ser>
          <c:idx val="0"/>
          <c:order val="0"/>
          <c:tx>
            <c:v>Style Web Application</c:v>
          </c:tx>
          <c:cat>
            <c:strRef>
              <c:f>libx_survey_data!$AP$141:$AP$146</c:f>
              <c:strCache>
                <c:ptCount val="6"/>
                <c:pt idx="0">
                  <c:v>I much prefer the LibX Edition Builder style</c:v>
                </c:pt>
                <c:pt idx="1">
                  <c:v>I somewhat prefer the LibX Edition Builder style</c:v>
                </c:pt>
                <c:pt idx="2">
                  <c:v>I do not think the style matters</c:v>
                </c:pt>
                <c:pt idx="3">
                  <c:v>I somewhat prefer the traditional style</c:v>
                </c:pt>
                <c:pt idx="4">
                  <c:v>I much prefer the traditional style</c:v>
                </c:pt>
                <c:pt idx="5">
                  <c:v>No response</c:v>
                </c:pt>
              </c:strCache>
            </c:strRef>
          </c:cat>
          <c:val>
            <c:numRef>
              <c:f>libx_survey_data!$AP$155:$AP$160</c:f>
              <c:numCache>
                <c:formatCode>0%</c:formatCode>
                <c:ptCount val="6"/>
                <c:pt idx="0">
                  <c:v>0.44852941176470623</c:v>
                </c:pt>
                <c:pt idx="1">
                  <c:v>0.31851851851851881</c:v>
                </c:pt>
                <c:pt idx="2">
                  <c:v>0.18518518518518537</c:v>
                </c:pt>
                <c:pt idx="3">
                  <c:v>3.7037037037037056E-2</c:v>
                </c:pt>
                <c:pt idx="4">
                  <c:v>1.4814814814814815E-2</c:v>
                </c:pt>
                <c:pt idx="5">
                  <c:v>1.4814814814814815E-2</c:v>
                </c:pt>
              </c:numCache>
            </c:numRef>
          </c:val>
        </c:ser>
        <c:gapWidth val="100"/>
        <c:axId val="76291072"/>
        <c:axId val="76432128"/>
      </c:barChart>
      <c:catAx>
        <c:axId val="76291072"/>
        <c:scaling>
          <c:orientation val="minMax"/>
        </c:scaling>
        <c:axPos val="b"/>
        <c:tickLblPos val="nextTo"/>
        <c:crossAx val="76432128"/>
        <c:crosses val="autoZero"/>
        <c:auto val="1"/>
        <c:lblAlgn val="ctr"/>
        <c:lblOffset val="100"/>
      </c:catAx>
      <c:valAx>
        <c:axId val="76432128"/>
        <c:scaling>
          <c:orientation val="minMax"/>
        </c:scaling>
        <c:axPos val="l"/>
        <c:majorGridlines/>
        <c:numFmt formatCode="0%" sourceLinked="1"/>
        <c:tickLblPos val="nextTo"/>
        <c:crossAx val="76291072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600" b="0"/>
            </a:pPr>
            <a:r>
              <a:rPr lang="en-US" sz="1600" b="0"/>
              <a:t>The LibX Edition Builder uses an interaction mode in </a:t>
            </a:r>
          </a:p>
          <a:p>
            <a:pPr algn="l">
              <a:defRPr sz="1600" b="0"/>
            </a:pPr>
            <a:r>
              <a:rPr lang="en-US" sz="1600" b="0"/>
              <a:t>which configuration changes are immediately saved, </a:t>
            </a:r>
          </a:p>
          <a:p>
            <a:pPr algn="l">
              <a:defRPr sz="1600" b="0"/>
            </a:pPr>
            <a:r>
              <a:rPr lang="en-US" sz="1600" b="0"/>
              <a:t>so you do not need to press "Save" or "Submit"</a:t>
            </a:r>
          </a:p>
          <a:p>
            <a:pPr algn="l">
              <a:defRPr sz="1600" b="0"/>
            </a:pPr>
            <a:endParaRPr lang="en-US" sz="1600" b="0"/>
          </a:p>
          <a:p>
            <a:pPr algn="l">
              <a:defRPr sz="1600" b="0"/>
            </a:pPr>
            <a:r>
              <a:rPr lang="en-US" sz="1600" b="0"/>
              <a:t>In your opinion, this mode of interaction was:</a:t>
            </a:r>
          </a:p>
        </c:rich>
      </c:tx>
      <c:layout>
        <c:manualLayout>
          <c:xMode val="edge"/>
          <c:yMode val="edge"/>
          <c:x val="0.44818476914928818"/>
          <c:y val="7.5710558841061426E-2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472E-2"/>
          <c:y val="1.2314993841072978E-2"/>
          <c:w val="0.92889709372954565"/>
          <c:h val="0.78444867751502378"/>
        </c:manualLayout>
      </c:layout>
      <c:barChart>
        <c:barDir val="col"/>
        <c:grouping val="clustered"/>
        <c:ser>
          <c:idx val="0"/>
          <c:order val="0"/>
          <c:tx>
            <c:v>Immediate Save</c:v>
          </c:tx>
          <c:cat>
            <c:strRef>
              <c:f>libx_survey_data!$AO$141:$AO$148</c:f>
              <c:strCache>
                <c:ptCount val="8"/>
                <c:pt idx="0">
                  <c:v>Very intuitive</c:v>
                </c:pt>
                <c:pt idx="1">
                  <c:v>Intuitive</c:v>
                </c:pt>
                <c:pt idx="2">
                  <c:v>Somewhat intuitive</c:v>
                </c:pt>
                <c:pt idx="3">
                  <c:v>Somewhat counterintuitive</c:v>
                </c:pt>
                <c:pt idx="4">
                  <c:v>Counterintuitive</c:v>
                </c:pt>
                <c:pt idx="5">
                  <c:v>Very counterintuitive</c:v>
                </c:pt>
                <c:pt idx="6">
                  <c:v>Other:</c:v>
                </c:pt>
                <c:pt idx="7">
                  <c:v>No response</c:v>
                </c:pt>
              </c:strCache>
            </c:strRef>
          </c:cat>
          <c:val>
            <c:numRef>
              <c:f>libx_survey_data!$AO$159:$AO$166</c:f>
              <c:numCache>
                <c:formatCode>0%</c:formatCode>
                <c:ptCount val="8"/>
                <c:pt idx="0">
                  <c:v>0.201492537313433</c:v>
                </c:pt>
                <c:pt idx="1">
                  <c:v>0.41353383458646614</c:v>
                </c:pt>
                <c:pt idx="2">
                  <c:v>0.26315789473684231</c:v>
                </c:pt>
                <c:pt idx="3">
                  <c:v>6.7669172932330823E-2</c:v>
                </c:pt>
                <c:pt idx="4">
                  <c:v>3.0075187969924866E-2</c:v>
                </c:pt>
                <c:pt idx="5">
                  <c:v>7.5187969924812121E-3</c:v>
                </c:pt>
                <c:pt idx="6">
                  <c:v>0</c:v>
                </c:pt>
                <c:pt idx="7">
                  <c:v>3.0075187969924866E-2</c:v>
                </c:pt>
              </c:numCache>
            </c:numRef>
          </c:val>
        </c:ser>
        <c:gapWidth val="100"/>
        <c:axId val="76427648"/>
        <c:axId val="76429184"/>
      </c:barChart>
      <c:catAx>
        <c:axId val="76427648"/>
        <c:scaling>
          <c:orientation val="minMax"/>
        </c:scaling>
        <c:axPos val="b"/>
        <c:tickLblPos val="nextTo"/>
        <c:crossAx val="76429184"/>
        <c:crosses val="autoZero"/>
        <c:auto val="1"/>
        <c:lblAlgn val="ctr"/>
        <c:lblOffset val="100"/>
      </c:catAx>
      <c:valAx>
        <c:axId val="76429184"/>
        <c:scaling>
          <c:orientation val="minMax"/>
        </c:scaling>
        <c:axPos val="l"/>
        <c:majorGridlines/>
        <c:numFmt formatCode="0%" sourceLinked="1"/>
        <c:tickLblPos val="nextTo"/>
        <c:crossAx val="76427648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/>
            </a:pPr>
            <a:r>
              <a:rPr lang="en-US" b="0"/>
              <a:t>Did the LibX Edition Builder </a:t>
            </a:r>
          </a:p>
          <a:p>
            <a:pPr algn="l">
              <a:defRPr b="0"/>
            </a:pPr>
            <a:r>
              <a:rPr lang="en-US" b="0"/>
              <a:t>auto-detect your OpenURL resolver? </a:t>
            </a:r>
          </a:p>
        </c:rich>
      </c:tx>
      <c:layout>
        <c:manualLayout>
          <c:xMode val="edge"/>
          <c:yMode val="edge"/>
          <c:x val="0.26363337743846965"/>
          <c:y val="7.3273138287650461E-2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472E-2"/>
          <c:y val="1.2314993841072978E-2"/>
          <c:w val="0.92889709372954565"/>
          <c:h val="0.66174041620333501"/>
        </c:manualLayout>
      </c:layout>
      <c:barChart>
        <c:barDir val="col"/>
        <c:grouping val="clustered"/>
        <c:ser>
          <c:idx val="0"/>
          <c:order val="0"/>
          <c:tx>
            <c:v>EB Autodetection OpenURL Resolver</c:v>
          </c:tx>
          <c:cat>
            <c:strRef>
              <c:f>libx_survey_data!$Y$141:$Y$146</c:f>
              <c:strCache>
                <c:ptCount val="6"/>
                <c:pt idx="0">
                  <c:v>Yes, and the settings were correct when I imported it</c:v>
                </c:pt>
                <c:pt idx="1">
                  <c:v>Yes, but the settings were incorrect when I imported it</c:v>
                </c:pt>
                <c:pt idx="2">
                  <c:v>Yes, but I did not import it</c:v>
                </c:pt>
                <c:pt idx="3">
                  <c:v>No, it was not detected</c:v>
                </c:pt>
                <c:pt idx="4">
                  <c:v>I did not configure an OpenURL resolver for my edition</c:v>
                </c:pt>
                <c:pt idx="5">
                  <c:v>No response</c:v>
                </c:pt>
              </c:strCache>
            </c:strRef>
          </c:cat>
          <c:val>
            <c:numRef>
              <c:f>libx_survey_data!$Y$156:$Y$161</c:f>
              <c:numCache>
                <c:formatCode>0%</c:formatCode>
                <c:ptCount val="6"/>
                <c:pt idx="0">
                  <c:v>0.33082706766917364</c:v>
                </c:pt>
                <c:pt idx="1">
                  <c:v>6.7669172932330823E-2</c:v>
                </c:pt>
                <c:pt idx="2">
                  <c:v>6.0150375939849683E-2</c:v>
                </c:pt>
                <c:pt idx="3">
                  <c:v>0.21052631578947387</c:v>
                </c:pt>
                <c:pt idx="4">
                  <c:v>0.33082706766917364</c:v>
                </c:pt>
                <c:pt idx="5">
                  <c:v>3.7593984962406013E-2</c:v>
                </c:pt>
              </c:numCache>
            </c:numRef>
          </c:val>
        </c:ser>
        <c:gapWidth val="100"/>
        <c:axId val="76514816"/>
        <c:axId val="76516352"/>
      </c:barChart>
      <c:catAx>
        <c:axId val="76514816"/>
        <c:scaling>
          <c:orientation val="minMax"/>
        </c:scaling>
        <c:axPos val="b"/>
        <c:tickLblPos val="nextTo"/>
        <c:crossAx val="76516352"/>
        <c:crosses val="autoZero"/>
        <c:auto val="1"/>
        <c:lblAlgn val="ctr"/>
        <c:lblOffset val="100"/>
      </c:catAx>
      <c:valAx>
        <c:axId val="76516352"/>
        <c:scaling>
          <c:orientation val="minMax"/>
        </c:scaling>
        <c:axPos val="l"/>
        <c:majorGridlines/>
        <c:numFmt formatCode="0%" sourceLinked="1"/>
        <c:tickLblPos val="nextTo"/>
        <c:crossAx val="76514816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 b="0"/>
            </a:pPr>
            <a:r>
              <a:rPr lang="en-US" sz="1800" b="0" dirty="0"/>
              <a:t>Did the LibX Edition Builder </a:t>
            </a:r>
            <a:endParaRPr lang="en-US" sz="1800" b="0" dirty="0" smtClean="0"/>
          </a:p>
          <a:p>
            <a:pPr algn="l">
              <a:defRPr sz="1800" b="0"/>
            </a:pPr>
            <a:r>
              <a:rPr lang="en-US" sz="1800" b="0" dirty="0" smtClean="0"/>
              <a:t>auto-detect </a:t>
            </a:r>
            <a:r>
              <a:rPr lang="en-US" sz="1800" b="0" dirty="0"/>
              <a:t>your catalog? </a:t>
            </a:r>
          </a:p>
        </c:rich>
      </c:tx>
      <c:layout>
        <c:manualLayout>
          <c:xMode val="edge"/>
          <c:yMode val="edge"/>
          <c:x val="0.33310263163937104"/>
          <c:y val="0.12005319335083114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472E-2"/>
          <c:y val="1.2314993841072978E-2"/>
          <c:w val="0.92889709372954565"/>
          <c:h val="0.78444867751502378"/>
        </c:manualLayout>
      </c:layout>
      <c:barChart>
        <c:barDir val="col"/>
        <c:grouping val="clustered"/>
        <c:ser>
          <c:idx val="0"/>
          <c:order val="0"/>
          <c:tx>
            <c:v>Did EB Detect Catalog?</c:v>
          </c:tx>
          <c:cat>
            <c:strRef>
              <c:f>libx_survey_data!$W$141:$W$147</c:f>
              <c:strCache>
                <c:ptCount val="7"/>
                <c:pt idx="0">
                  <c:v>Yes, it did and I was able to import the catalog immediately and the settings of the catalog worked</c:v>
                </c:pt>
                <c:pt idx="1">
                  <c:v>Yes, it did, but the settings needed slight adjustment</c:v>
                </c:pt>
                <c:pt idx="2">
                  <c:v>Yes, it did, but the settings needed significant adjustment</c:v>
                </c:pt>
                <c:pt idx="3">
                  <c:v>Yes, it did, but I did not know what option I should use to add the catalog to my edition</c:v>
                </c:pt>
                <c:pt idx="4">
                  <c:v>It said that OCLC reported a catalog, but the LibX Edition Builder said "0 resources found"</c:v>
                </c:pt>
                <c:pt idx="5">
                  <c:v>I did not notice any such information when I used the LibX Edition Builder</c:v>
                </c:pt>
                <c:pt idx="6">
                  <c:v>No response</c:v>
                </c:pt>
              </c:strCache>
            </c:strRef>
          </c:cat>
          <c:val>
            <c:numRef>
              <c:f>libx_survey_data!$W$157:$W$163</c:f>
              <c:numCache>
                <c:formatCode>0%</c:formatCode>
                <c:ptCount val="7"/>
                <c:pt idx="0">
                  <c:v>0.34615384615384631</c:v>
                </c:pt>
                <c:pt idx="1">
                  <c:v>0.18604651162790714</c:v>
                </c:pt>
                <c:pt idx="2">
                  <c:v>6.9767441860465199E-2</c:v>
                </c:pt>
                <c:pt idx="3">
                  <c:v>5.4263565891472874E-2</c:v>
                </c:pt>
                <c:pt idx="4">
                  <c:v>3.1007751937984489E-2</c:v>
                </c:pt>
                <c:pt idx="5">
                  <c:v>0.31782945736434209</c:v>
                </c:pt>
                <c:pt idx="6">
                  <c:v>6.2015503875968991E-2</c:v>
                </c:pt>
              </c:numCache>
            </c:numRef>
          </c:val>
        </c:ser>
        <c:gapWidth val="100"/>
        <c:axId val="76539392"/>
        <c:axId val="76540928"/>
      </c:barChart>
      <c:catAx>
        <c:axId val="76539392"/>
        <c:scaling>
          <c:orientation val="minMax"/>
        </c:scaling>
        <c:axPos val="b"/>
        <c:tickLblPos val="nextTo"/>
        <c:crossAx val="76540928"/>
        <c:crosses val="autoZero"/>
        <c:auto val="1"/>
        <c:lblAlgn val="ctr"/>
        <c:lblOffset val="100"/>
      </c:catAx>
      <c:valAx>
        <c:axId val="76540928"/>
        <c:scaling>
          <c:orientation val="minMax"/>
        </c:scaling>
        <c:axPos val="l"/>
        <c:majorGridlines/>
        <c:numFmt formatCode="0%" sourceLinked="1"/>
        <c:tickLblPos val="nextTo"/>
        <c:crossAx val="76539392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 b="0"/>
            </a:pPr>
            <a:r>
              <a:rPr lang="en-US" sz="1800" b="0"/>
              <a:t>How would you rate the usefulness of the </a:t>
            </a:r>
          </a:p>
          <a:p>
            <a:pPr algn="l">
              <a:defRPr sz="1800" b="0"/>
            </a:pPr>
            <a:r>
              <a:rPr lang="en-US" sz="1800" b="0"/>
              <a:t>auto-detection box in the Catalogs &amp; Databases tab? </a:t>
            </a:r>
          </a:p>
        </c:rich>
      </c:tx>
      <c:layout>
        <c:manualLayout>
          <c:xMode val="edge"/>
          <c:yMode val="edge"/>
          <c:x val="0.37566870640417432"/>
          <c:y val="4.7521915016748191E-2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506E-2"/>
          <c:y val="1.2314993841072978E-2"/>
          <c:w val="0.92889709372954565"/>
          <c:h val="0.59970685002402868"/>
        </c:manualLayout>
      </c:layout>
      <c:barChart>
        <c:barDir val="col"/>
        <c:grouping val="clustered"/>
        <c:ser>
          <c:idx val="0"/>
          <c:order val="0"/>
          <c:tx>
            <c:v>Autodetection Usefulness</c:v>
          </c:tx>
          <c:cat>
            <c:strRef>
              <c:f>libx_survey_data!$V$141:$V$147</c:f>
              <c:strCache>
                <c:ptCount val="7"/>
                <c:pt idx="0">
                  <c:v>It was highly successful in detecting the resources I wanted to add to my edition</c:v>
                </c:pt>
                <c:pt idx="1">
                  <c:v>It was generally successful in detecting the resources I wanted to add to my edition</c:v>
                </c:pt>
                <c:pt idx="2">
                  <c:v>It was somewhat successful in detecting the resources I wanted to add to my edition</c:v>
                </c:pt>
                <c:pt idx="3">
                  <c:v>It rarely detected the resources I wanted to add to my edition</c:v>
                </c:pt>
                <c:pt idx="4">
                  <c:v>It never (or almost never) successfully detected the resources I wanted to add to my edition</c:v>
                </c:pt>
                <c:pt idx="5">
                  <c:v>I did not understand what I needed to enter into this search box</c:v>
                </c:pt>
                <c:pt idx="6">
                  <c:v>I did not use the auto-detection search box</c:v>
                </c:pt>
              </c:strCache>
            </c:strRef>
          </c:cat>
          <c:val>
            <c:numRef>
              <c:f>libx_survey_data!$V$157:$V$163</c:f>
              <c:numCache>
                <c:formatCode>0%</c:formatCode>
                <c:ptCount val="7"/>
                <c:pt idx="0">
                  <c:v>0.20289855072463769</c:v>
                </c:pt>
                <c:pt idx="1">
                  <c:v>0.32116788321167944</c:v>
                </c:pt>
                <c:pt idx="2">
                  <c:v>0.21167883211678831</c:v>
                </c:pt>
                <c:pt idx="3">
                  <c:v>4.3795620437956317E-2</c:v>
                </c:pt>
                <c:pt idx="4">
                  <c:v>2.1897810218978159E-2</c:v>
                </c:pt>
                <c:pt idx="5">
                  <c:v>2.1897810218978159E-2</c:v>
                </c:pt>
                <c:pt idx="6">
                  <c:v>0.18248175182481768</c:v>
                </c:pt>
              </c:numCache>
            </c:numRef>
          </c:val>
        </c:ser>
        <c:gapWidth val="100"/>
        <c:axId val="76585600"/>
        <c:axId val="76620160"/>
      </c:barChart>
      <c:catAx>
        <c:axId val="76585600"/>
        <c:scaling>
          <c:orientation val="minMax"/>
        </c:scaling>
        <c:axPos val="b"/>
        <c:tickLblPos val="nextTo"/>
        <c:crossAx val="76620160"/>
        <c:crosses val="autoZero"/>
        <c:auto val="1"/>
        <c:lblAlgn val="ctr"/>
        <c:lblOffset val="100"/>
      </c:catAx>
      <c:valAx>
        <c:axId val="76620160"/>
        <c:scaling>
          <c:orientation val="minMax"/>
        </c:scaling>
        <c:axPos val="l"/>
        <c:majorGridlines/>
        <c:numFmt formatCode="0%" sourceLinked="1"/>
        <c:tickLblPos val="nextTo"/>
        <c:crossAx val="76585600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 b="0"/>
            </a:pPr>
            <a:r>
              <a:rPr lang="en-US" sz="1800" b="0" i="0" u="none" strike="noStrike" baseline="0" dirty="0" smtClean="0"/>
              <a:t>How would you rate your programming skills and </a:t>
            </a:r>
          </a:p>
          <a:p>
            <a:pPr algn="l">
              <a:defRPr sz="1800" b="0"/>
            </a:pPr>
            <a:r>
              <a:rPr lang="en-US" sz="1800" b="0" i="0" u="none" strike="noStrike" baseline="0" dirty="0" smtClean="0"/>
              <a:t>familiarity with computers and the web?</a:t>
            </a:r>
            <a:endParaRPr lang="en-US" sz="1800" b="0" dirty="0"/>
          </a:p>
        </c:rich>
      </c:tx>
      <c:layout>
        <c:manualLayout>
          <c:xMode val="edge"/>
          <c:yMode val="edge"/>
          <c:x val="0.43943271383148191"/>
          <c:y val="2.9077483272337428E-2"/>
        </c:manualLayout>
      </c:layout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5.4998331902712472E-2"/>
          <c:y val="1.2314993841072978E-2"/>
          <c:w val="0.92889709372954565"/>
          <c:h val="0.50341577021182216"/>
        </c:manualLayout>
      </c:layout>
      <c:barChart>
        <c:barDir val="col"/>
        <c:grouping val="clustered"/>
        <c:ser>
          <c:idx val="0"/>
          <c:order val="0"/>
          <c:tx>
            <c:v>Programming Skills</c:v>
          </c:tx>
          <c:cat>
            <c:strRef>
              <c:f>libx_survey_data!$AV$141:$AV$147</c:f>
              <c:strCache>
                <c:ptCount val="7"/>
                <c:pt idx="0">
                  <c:v>I have intermediate or expert-level programming skills in multiple programming languages</c:v>
                </c:pt>
                <c:pt idx="1">
                  <c:v>I have beginner-level programming skills in at least one programming language</c:v>
                </c:pt>
                <c:pt idx="2">
                  <c:v>I do not program, but I frequently use web-based applications such as content management systems or blogs/wikis</c:v>
                </c:pt>
                <c:pt idx="3">
                  <c:v>I do not program, and I also don't have much familiarity with web-based applications, but I use my computer extensively</c:v>
                </c:pt>
                <c:pt idx="4">
                  <c:v>I only use a web browser for looking up information on the web or in the library catalog</c:v>
                </c:pt>
                <c:pt idx="5">
                  <c:v>I use computer applications only if I absolutely have to</c:v>
                </c:pt>
                <c:pt idx="6">
                  <c:v>No response</c:v>
                </c:pt>
              </c:strCache>
            </c:strRef>
          </c:cat>
          <c:val>
            <c:numRef>
              <c:f>libx_survey_data!$AV$157:$AV$163</c:f>
              <c:numCache>
                <c:formatCode>0%</c:formatCode>
                <c:ptCount val="7"/>
                <c:pt idx="0">
                  <c:v>0.21897810218978125</c:v>
                </c:pt>
                <c:pt idx="1">
                  <c:v>0.43382352941176505</c:v>
                </c:pt>
                <c:pt idx="2">
                  <c:v>0.3308823529411769</c:v>
                </c:pt>
                <c:pt idx="3">
                  <c:v>2.2058823529411804E-2</c:v>
                </c:pt>
                <c:pt idx="4">
                  <c:v>0</c:v>
                </c:pt>
                <c:pt idx="5">
                  <c:v>0</c:v>
                </c:pt>
                <c:pt idx="6">
                  <c:v>7.3529411764705881E-3</c:v>
                </c:pt>
              </c:numCache>
            </c:numRef>
          </c:val>
        </c:ser>
        <c:gapWidth val="100"/>
        <c:axId val="76657792"/>
        <c:axId val="76659328"/>
      </c:barChart>
      <c:catAx>
        <c:axId val="76657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659328"/>
        <c:crosses val="autoZero"/>
        <c:auto val="1"/>
        <c:lblAlgn val="ctr"/>
        <c:lblOffset val="100"/>
      </c:catAx>
      <c:valAx>
        <c:axId val="76659328"/>
        <c:scaling>
          <c:orientation val="minMax"/>
        </c:scaling>
        <c:axPos val="l"/>
        <c:majorGridlines/>
        <c:numFmt formatCode="0%" sourceLinked="1"/>
        <c:tickLblPos val="nextTo"/>
        <c:crossAx val="76657792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7377A-669B-4C45-80B3-563AAC537A0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000B017-7E9D-499B-A805-3B7140EE716C}">
      <dgm:prSet phldrT="[Text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LibX 2.0 Developers </a:t>
          </a:r>
          <a:r>
            <a:rPr lang="en-US" sz="2000" dirty="0" smtClean="0"/>
            <a:t>– make services available and write modules and </a:t>
          </a:r>
          <a:r>
            <a:rPr lang="en-US" sz="2000" dirty="0" err="1" smtClean="0"/>
            <a:t>libapps</a:t>
          </a:r>
          <a:endParaRPr lang="en-US" sz="2000" dirty="0"/>
        </a:p>
      </dgm:t>
    </dgm:pt>
    <dgm:pt modelId="{3B35399C-83C7-4A2D-BDDA-2FF95C6D40AA}" type="parTrans" cxnId="{72A2096D-F500-49F3-A456-E57BF469BE4B}">
      <dgm:prSet/>
      <dgm:spPr/>
      <dgm:t>
        <a:bodyPr/>
        <a:lstStyle/>
        <a:p>
          <a:endParaRPr lang="en-US"/>
        </a:p>
      </dgm:t>
    </dgm:pt>
    <dgm:pt modelId="{33D19DA2-9BD3-4A71-9031-9B8644E00BC8}" type="sibTrans" cxnId="{72A2096D-F500-49F3-A456-E57BF469BE4B}">
      <dgm:prSet/>
      <dgm:spPr/>
      <dgm:t>
        <a:bodyPr/>
        <a:lstStyle/>
        <a:p>
          <a:endParaRPr lang="en-US"/>
        </a:p>
      </dgm:t>
    </dgm:pt>
    <dgm:pt modelId="{CBCEB710-347E-4F59-BCE1-67A52A483CE5}">
      <dgm:prSet phldrT="[Text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LibX  2.0 Adapters </a:t>
          </a:r>
          <a:r>
            <a:rPr lang="en-US" sz="2000" dirty="0" smtClean="0"/>
            <a:t>– adapt, combine, reuse, and share services</a:t>
          </a:r>
          <a:endParaRPr lang="en-US" sz="2000" dirty="0"/>
        </a:p>
      </dgm:t>
    </dgm:pt>
    <dgm:pt modelId="{C83C47D6-66FF-4D5B-9710-A807F39A8090}" type="parTrans" cxnId="{C50E80B5-D68B-4BC0-9A15-0FD711A50046}">
      <dgm:prSet/>
      <dgm:spPr/>
      <dgm:t>
        <a:bodyPr/>
        <a:lstStyle/>
        <a:p>
          <a:endParaRPr lang="en-US"/>
        </a:p>
      </dgm:t>
    </dgm:pt>
    <dgm:pt modelId="{FC5354F8-A10E-43DF-A7AD-6609B1D9E069}" type="sibTrans" cxnId="{C50E80B5-D68B-4BC0-9A15-0FD711A50046}">
      <dgm:prSet/>
      <dgm:spPr/>
      <dgm:t>
        <a:bodyPr/>
        <a:lstStyle/>
        <a:p>
          <a:endParaRPr lang="en-US"/>
        </a:p>
      </dgm:t>
    </dgm:pt>
    <dgm:pt modelId="{17858162-6CF1-4C21-913C-F9128435F91F}">
      <dgm:prSet phldrT="[Text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LibX 2.0 User Community </a:t>
          </a:r>
          <a:r>
            <a:rPr lang="en-US" sz="2000" dirty="0" smtClean="0"/>
            <a:t>- subscribes to services they like</a:t>
          </a:r>
          <a:endParaRPr lang="en-US" sz="2000" dirty="0"/>
        </a:p>
      </dgm:t>
    </dgm:pt>
    <dgm:pt modelId="{BD388D82-3FA9-4DF4-9147-D5FD6753F5DF}" type="parTrans" cxnId="{778E6726-9E24-4734-9429-B32E570369C4}">
      <dgm:prSet/>
      <dgm:spPr/>
      <dgm:t>
        <a:bodyPr/>
        <a:lstStyle/>
        <a:p>
          <a:endParaRPr lang="en-US"/>
        </a:p>
      </dgm:t>
    </dgm:pt>
    <dgm:pt modelId="{D5B78AC7-8AE9-4F70-B343-4AF8F6D05F73}" type="sibTrans" cxnId="{778E6726-9E24-4734-9429-B32E570369C4}">
      <dgm:prSet/>
      <dgm:spPr/>
      <dgm:t>
        <a:bodyPr/>
        <a:lstStyle/>
        <a:p>
          <a:endParaRPr lang="en-US"/>
        </a:p>
      </dgm:t>
    </dgm:pt>
    <dgm:pt modelId="{BFD1EB1F-DD2E-4E0F-BD49-11D02451B33C}" type="pres">
      <dgm:prSet presAssocID="{DC17377A-669B-4C45-80B3-563AAC537A0A}" presName="composite" presStyleCnt="0">
        <dgm:presLayoutVars>
          <dgm:chMax val="5"/>
          <dgm:dir/>
          <dgm:resizeHandles val="exact"/>
        </dgm:presLayoutVars>
      </dgm:prSet>
      <dgm:spPr/>
    </dgm:pt>
    <dgm:pt modelId="{D17B05DE-4BF7-4D2C-827D-870415790FD5}" type="pres">
      <dgm:prSet presAssocID="{A000B017-7E9D-499B-A805-3B7140EE716C}" presName="circle1" presStyleLbl="lnNode1" presStyleIdx="0" presStyleCnt="3" custLinFactNeighborX="-67344" custLinFactNeighborY="1695"/>
      <dgm:spPr>
        <a:solidFill>
          <a:schemeClr val="accent1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A176DD8B-7E9B-49F8-850E-E5AAB8062001}" type="pres">
      <dgm:prSet presAssocID="{A000B017-7E9D-499B-A805-3B7140EE716C}" presName="text1" presStyleLbl="revTx" presStyleIdx="0" presStyleCnt="3" custScaleX="268089" custScaleY="138538" custLinFactNeighborX="7086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F865D-0806-4119-B3D1-4127EF22C428}" type="pres">
      <dgm:prSet presAssocID="{A000B017-7E9D-499B-A805-3B7140EE716C}" presName="line1" presStyleLbl="callout" presStyleIdx="0" presStyleCnt="6" custLinFactX="-7751" custLinFactNeighborX="-100000" custLinFactNeighborY="31972"/>
      <dgm:spPr>
        <a:ln>
          <a:solidFill>
            <a:schemeClr val="tx2">
              <a:lumMod val="75000"/>
            </a:schemeClr>
          </a:solidFill>
        </a:ln>
      </dgm:spPr>
    </dgm:pt>
    <dgm:pt modelId="{AF1EFBDD-155F-4ED0-B7C7-1523FCA46C98}" type="pres">
      <dgm:prSet presAssocID="{A000B017-7E9D-499B-A805-3B7140EE716C}" presName="d1" presStyleLbl="callout" presStyleIdx="1" presStyleCnt="6" custLinFactNeighborX="-24889" custLinFactNeighborY="493"/>
      <dgm:spPr>
        <a:ln>
          <a:solidFill>
            <a:schemeClr val="tx2">
              <a:lumMod val="75000"/>
            </a:schemeClr>
          </a:solidFill>
        </a:ln>
      </dgm:spPr>
    </dgm:pt>
    <dgm:pt modelId="{9BF662EF-B9FF-4A6B-961D-95FCE22157E8}" type="pres">
      <dgm:prSet presAssocID="{CBCEB710-347E-4F59-BCE1-67A52A483CE5}" presName="circle2" presStyleLbl="lnNode1" presStyleIdx="1" presStyleCnt="3" custLinFactNeighborX="-22448" custLinFactNeighborY="565"/>
      <dgm:spPr>
        <a:solidFill>
          <a:schemeClr val="accent1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AEB9BD03-9EF1-4FBD-AE74-22CC019302F9}" type="pres">
      <dgm:prSet presAssocID="{CBCEB710-347E-4F59-BCE1-67A52A483CE5}" presName="text2" presStyleLbl="revTx" presStyleIdx="1" presStyleCnt="3" custScaleX="234011" custScaleY="161683" custLinFactNeighborX="63405" custLinFactNeighborY="15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DA817-2CB5-470B-81DC-24ED8D715EFD}" type="pres">
      <dgm:prSet presAssocID="{CBCEB710-347E-4F59-BCE1-67A52A483CE5}" presName="line2" presStyleLbl="callout" presStyleIdx="2" presStyleCnt="6" custLinFactX="-7751" custLinFactNeighborX="-100000" custLinFactNeighborY="31972"/>
      <dgm:spPr>
        <a:ln>
          <a:solidFill>
            <a:schemeClr val="tx2">
              <a:lumMod val="75000"/>
            </a:schemeClr>
          </a:solidFill>
        </a:ln>
      </dgm:spPr>
    </dgm:pt>
    <dgm:pt modelId="{50D74032-231D-4158-91C2-CD437B2B8842}" type="pres">
      <dgm:prSet presAssocID="{CBCEB710-347E-4F59-BCE1-67A52A483CE5}" presName="d2" presStyleLbl="callout" presStyleIdx="3" presStyleCnt="6" custLinFactNeighborX="-33856" custLinFactNeighborY="633"/>
      <dgm:spPr>
        <a:ln>
          <a:solidFill>
            <a:schemeClr val="tx2">
              <a:lumMod val="75000"/>
            </a:schemeClr>
          </a:solidFill>
        </a:ln>
      </dgm:spPr>
    </dgm:pt>
    <dgm:pt modelId="{AF6330E3-2D78-4E8C-9D96-0B5E633A32C5}" type="pres">
      <dgm:prSet presAssocID="{17858162-6CF1-4C21-913C-F9128435F91F}" presName="circle3" presStyleLbl="lnNode1" presStyleIdx="2" presStyleCnt="3" custLinFactNeighborX="-13469" custLinFactNeighborY="339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3865FF5-95ED-4302-90D1-0FA88EE9A553}" type="pres">
      <dgm:prSet presAssocID="{17858162-6CF1-4C21-913C-F9128435F91F}" presName="text3" presStyleLbl="revTx" presStyleIdx="2" presStyleCnt="3" custScaleX="244512" custScaleY="122814" custLinFactNeighborX="46207" custLinFactNeighborY="46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0DB12-074E-4159-B9EA-6BFCD01DE0A8}" type="pres">
      <dgm:prSet presAssocID="{17858162-6CF1-4C21-913C-F9128435F91F}" presName="line3" presStyleLbl="callout" presStyleIdx="4" presStyleCnt="6" custLinFactX="-7751" custLinFactNeighborX="-100000" custLinFactNeighborY="31972"/>
      <dgm:spPr>
        <a:ln>
          <a:solidFill>
            <a:schemeClr val="tx2">
              <a:lumMod val="75000"/>
            </a:schemeClr>
          </a:solidFill>
        </a:ln>
      </dgm:spPr>
    </dgm:pt>
    <dgm:pt modelId="{09A74539-4911-41F2-80A5-3071DAB40CD8}" type="pres">
      <dgm:prSet presAssocID="{17858162-6CF1-4C21-913C-F9128435F91F}" presName="d3" presStyleLbl="callout" presStyleIdx="5" presStyleCnt="6" custLinFactNeighborX="-52923" custLinFactNeighborY="886"/>
      <dgm:spPr>
        <a:ln>
          <a:solidFill>
            <a:schemeClr val="tx2">
              <a:lumMod val="75000"/>
            </a:schemeClr>
          </a:solidFill>
        </a:ln>
      </dgm:spPr>
    </dgm:pt>
  </dgm:ptLst>
  <dgm:cxnLst>
    <dgm:cxn modelId="{895C783A-B8C2-4707-975E-583F488B3164}" type="presOf" srcId="{DC17377A-669B-4C45-80B3-563AAC537A0A}" destId="{BFD1EB1F-DD2E-4E0F-BD49-11D02451B33C}" srcOrd="0" destOrd="0" presId="urn:microsoft.com/office/officeart/2005/8/layout/target1"/>
    <dgm:cxn modelId="{72A2096D-F500-49F3-A456-E57BF469BE4B}" srcId="{DC17377A-669B-4C45-80B3-563AAC537A0A}" destId="{A000B017-7E9D-499B-A805-3B7140EE716C}" srcOrd="0" destOrd="0" parTransId="{3B35399C-83C7-4A2D-BDDA-2FF95C6D40AA}" sibTransId="{33D19DA2-9BD3-4A71-9031-9B8644E00BC8}"/>
    <dgm:cxn modelId="{C50E80B5-D68B-4BC0-9A15-0FD711A50046}" srcId="{DC17377A-669B-4C45-80B3-563AAC537A0A}" destId="{CBCEB710-347E-4F59-BCE1-67A52A483CE5}" srcOrd="1" destOrd="0" parTransId="{C83C47D6-66FF-4D5B-9710-A807F39A8090}" sibTransId="{FC5354F8-A10E-43DF-A7AD-6609B1D9E069}"/>
    <dgm:cxn modelId="{778E6726-9E24-4734-9429-B32E570369C4}" srcId="{DC17377A-669B-4C45-80B3-563AAC537A0A}" destId="{17858162-6CF1-4C21-913C-F9128435F91F}" srcOrd="2" destOrd="0" parTransId="{BD388D82-3FA9-4DF4-9147-D5FD6753F5DF}" sibTransId="{D5B78AC7-8AE9-4F70-B343-4AF8F6D05F73}"/>
    <dgm:cxn modelId="{0D341AAC-39E0-41C5-AFDB-16BD0BE8D850}" type="presOf" srcId="{A000B017-7E9D-499B-A805-3B7140EE716C}" destId="{A176DD8B-7E9B-49F8-850E-E5AAB8062001}" srcOrd="0" destOrd="0" presId="urn:microsoft.com/office/officeart/2005/8/layout/target1"/>
    <dgm:cxn modelId="{B3FB6676-D07C-447A-A92D-D18CC1706C5F}" type="presOf" srcId="{17858162-6CF1-4C21-913C-F9128435F91F}" destId="{83865FF5-95ED-4302-90D1-0FA88EE9A553}" srcOrd="0" destOrd="0" presId="urn:microsoft.com/office/officeart/2005/8/layout/target1"/>
    <dgm:cxn modelId="{CB194584-DE58-4A04-A1CF-25E2CA94F967}" type="presOf" srcId="{CBCEB710-347E-4F59-BCE1-67A52A483CE5}" destId="{AEB9BD03-9EF1-4FBD-AE74-22CC019302F9}" srcOrd="0" destOrd="0" presId="urn:microsoft.com/office/officeart/2005/8/layout/target1"/>
    <dgm:cxn modelId="{58D688B0-58A1-4269-BBAB-37858CDE0FC1}" type="presParOf" srcId="{BFD1EB1F-DD2E-4E0F-BD49-11D02451B33C}" destId="{D17B05DE-4BF7-4D2C-827D-870415790FD5}" srcOrd="0" destOrd="0" presId="urn:microsoft.com/office/officeart/2005/8/layout/target1"/>
    <dgm:cxn modelId="{924792DC-8D7C-492B-9B6D-1B469FA4F3E0}" type="presParOf" srcId="{BFD1EB1F-DD2E-4E0F-BD49-11D02451B33C}" destId="{A176DD8B-7E9B-49F8-850E-E5AAB8062001}" srcOrd="1" destOrd="0" presId="urn:microsoft.com/office/officeart/2005/8/layout/target1"/>
    <dgm:cxn modelId="{E9816EBC-455B-455C-984E-81D973C9CFAB}" type="presParOf" srcId="{BFD1EB1F-DD2E-4E0F-BD49-11D02451B33C}" destId="{C38F865D-0806-4119-B3D1-4127EF22C428}" srcOrd="2" destOrd="0" presId="urn:microsoft.com/office/officeart/2005/8/layout/target1"/>
    <dgm:cxn modelId="{4DA408E6-9BF9-4D25-AEB4-E6D5FAC4ADEE}" type="presParOf" srcId="{BFD1EB1F-DD2E-4E0F-BD49-11D02451B33C}" destId="{AF1EFBDD-155F-4ED0-B7C7-1523FCA46C98}" srcOrd="3" destOrd="0" presId="urn:microsoft.com/office/officeart/2005/8/layout/target1"/>
    <dgm:cxn modelId="{CCEACBD9-FC77-4CA6-A9A8-28807DA94B3D}" type="presParOf" srcId="{BFD1EB1F-DD2E-4E0F-BD49-11D02451B33C}" destId="{9BF662EF-B9FF-4A6B-961D-95FCE22157E8}" srcOrd="4" destOrd="0" presId="urn:microsoft.com/office/officeart/2005/8/layout/target1"/>
    <dgm:cxn modelId="{2259759E-53EF-4DA3-BD2C-A72937B14B8A}" type="presParOf" srcId="{BFD1EB1F-DD2E-4E0F-BD49-11D02451B33C}" destId="{AEB9BD03-9EF1-4FBD-AE74-22CC019302F9}" srcOrd="5" destOrd="0" presId="urn:microsoft.com/office/officeart/2005/8/layout/target1"/>
    <dgm:cxn modelId="{7B77B196-41C3-483F-A2B8-2118F6FF2AB5}" type="presParOf" srcId="{BFD1EB1F-DD2E-4E0F-BD49-11D02451B33C}" destId="{F8ADA817-2CB5-470B-81DC-24ED8D715EFD}" srcOrd="6" destOrd="0" presId="urn:microsoft.com/office/officeart/2005/8/layout/target1"/>
    <dgm:cxn modelId="{3CFAFF29-76DA-4A26-BDEB-1035B7BF86B5}" type="presParOf" srcId="{BFD1EB1F-DD2E-4E0F-BD49-11D02451B33C}" destId="{50D74032-231D-4158-91C2-CD437B2B8842}" srcOrd="7" destOrd="0" presId="urn:microsoft.com/office/officeart/2005/8/layout/target1"/>
    <dgm:cxn modelId="{28D02A7E-3732-4134-A24D-8A3433E81CB8}" type="presParOf" srcId="{BFD1EB1F-DD2E-4E0F-BD49-11D02451B33C}" destId="{AF6330E3-2D78-4E8C-9D96-0B5E633A32C5}" srcOrd="8" destOrd="0" presId="urn:microsoft.com/office/officeart/2005/8/layout/target1"/>
    <dgm:cxn modelId="{B18F0C31-2237-4AB9-8229-DDEC56E9915D}" type="presParOf" srcId="{BFD1EB1F-DD2E-4E0F-BD49-11D02451B33C}" destId="{83865FF5-95ED-4302-90D1-0FA88EE9A553}" srcOrd="9" destOrd="0" presId="urn:microsoft.com/office/officeart/2005/8/layout/target1"/>
    <dgm:cxn modelId="{976AE1BB-EBC3-4C02-95A6-9DEEA20531C8}" type="presParOf" srcId="{BFD1EB1F-DD2E-4E0F-BD49-11D02451B33C}" destId="{CEE0DB12-074E-4159-B9EA-6BFCD01DE0A8}" srcOrd="10" destOrd="0" presId="urn:microsoft.com/office/officeart/2005/8/layout/target1"/>
    <dgm:cxn modelId="{01BAC206-FF48-4581-B69B-6C402C9A6F91}" type="presParOf" srcId="{BFD1EB1F-DD2E-4E0F-BD49-11D02451B33C}" destId="{09A74539-4911-41F2-80A5-3071DAB40CD8}" srcOrd="11" destOrd="0" presId="urn:microsoft.com/office/officeart/2005/8/layout/targe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7F66D-CE05-46CF-82BC-A6CA4CB05384}" type="datetimeFigureOut">
              <a:rPr lang="en-US" smtClean="0"/>
              <a:pPr/>
              <a:t>10/3/2008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D31CB-206E-4363-BB70-7BFD2AB9A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5E544-959C-41C8-B555-BB6F011ADC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31CB-206E-4363-BB70-7BFD2AB9A91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Access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9E6C-8CA4-4F20-A213-910469A0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os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png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LibX</a:t>
            </a:r>
            <a:r>
              <a:rPr lang="en-US" dirty="0" smtClean="0"/>
              <a:t> - an Open Source, Community Platform for Delivering Library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Access 2008</a:t>
            </a:r>
          </a:p>
          <a:p>
            <a:r>
              <a:rPr lang="en-US" dirty="0" smtClean="0"/>
              <a:t>Annette Bailey &amp; Godmar Back</a:t>
            </a:r>
          </a:p>
          <a:p>
            <a:r>
              <a:rPr lang="en-US" dirty="0" smtClean="0"/>
              <a:t>Virginia Tech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29325"/>
            <a:ext cx="1819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Backup Slide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5715000" cy="177165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5029200" cy="1371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590925" cy="203835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581400"/>
            <a:ext cx="6354763" cy="25019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Edition Builder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ZK (</a:t>
            </a:r>
            <a:r>
              <a:rPr lang="en-US" dirty="0" smtClean="0">
                <a:hlinkClick r:id="rId2"/>
              </a:rPr>
              <a:t>www.zkoss.org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Server-centric Rich Internet Application (RIA) Framework</a:t>
            </a:r>
          </a:p>
          <a:p>
            <a:pPr lvl="1"/>
            <a:r>
              <a:rPr lang="en-US" dirty="0" smtClean="0"/>
              <a:t>100% Java </a:t>
            </a:r>
            <a:r>
              <a:rPr lang="en-US" dirty="0" err="1" smtClean="0"/>
              <a:t>servlet</a:t>
            </a:r>
            <a:r>
              <a:rPr lang="en-US" dirty="0" smtClean="0"/>
              <a:t>-based environment, minimal use of JavaScript</a:t>
            </a:r>
          </a:p>
          <a:p>
            <a:r>
              <a:rPr lang="en-US" dirty="0" smtClean="0"/>
              <a:t>Runs on server side, but look and feel is comparable to desktop applications</a:t>
            </a:r>
          </a:p>
          <a:p>
            <a:pPr lvl="1"/>
            <a:r>
              <a:rPr lang="en-US" dirty="0" smtClean="0"/>
              <a:t>No state kept on client side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1676400" y="5511800"/>
          <a:ext cx="6096000" cy="965200"/>
        </p:xfrm>
        <a:graphic>
          <a:graphicData uri="http://schemas.openxmlformats.org/drawingml/2006/table">
            <a:tbl>
              <a:tblPr bandRow="1"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Login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Edition</a:t>
                      </a:r>
                      <a:r>
                        <a:rPr lang="en-US" sz="1100" baseline="0" dirty="0" smtClean="0"/>
                        <a:t> and Revision Management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Changes to Configuration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Auto-discovery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Download</a:t>
                      </a:r>
                      <a:r>
                        <a:rPr lang="en-US" sz="1100" baseline="0" dirty="0" smtClean="0"/>
                        <a:t> customized LibX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4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8D359-AC4E-4ED0-9607-F2332B6E65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990600" y="1647825"/>
            <a:ext cx="609600" cy="1143000"/>
            <a:chOff x="990600" y="1647824"/>
            <a:chExt cx="609600" cy="1143000"/>
          </a:xfrm>
        </p:grpSpPr>
        <p:sp>
          <p:nvSpPr>
            <p:cNvPr id="46" name="Oval 45"/>
            <p:cNvSpPr/>
            <p:nvPr/>
          </p:nvSpPr>
          <p:spPr>
            <a:xfrm>
              <a:off x="1066800" y="1647824"/>
              <a:ext cx="457200" cy="381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7469" name="Straight Connector 46"/>
            <p:cNvCxnSpPr>
              <a:cxnSpLocks noChangeShapeType="1"/>
              <a:stCxn id="46" idx="4"/>
            </p:cNvCxnSpPr>
            <p:nvPr/>
          </p:nvCxnSpPr>
          <p:spPr bwMode="auto">
            <a:xfrm rot="5400000">
              <a:off x="974963" y="2349261"/>
              <a:ext cx="640874" cy="0"/>
            </a:xfrm>
            <a:prstGeom prst="line">
              <a:avLst/>
            </a:prstGeom>
            <a:noFill/>
            <a:ln w="349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70" name="Straight Connector 47"/>
            <p:cNvCxnSpPr>
              <a:cxnSpLocks noChangeShapeType="1"/>
            </p:cNvCxnSpPr>
            <p:nvPr/>
          </p:nvCxnSpPr>
          <p:spPr bwMode="auto">
            <a:xfrm rot="10800000" flipV="1">
              <a:off x="990600" y="21812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71" name="Straight Connector 48"/>
            <p:cNvCxnSpPr>
              <a:cxnSpLocks noChangeShapeType="1"/>
            </p:cNvCxnSpPr>
            <p:nvPr/>
          </p:nvCxnSpPr>
          <p:spPr bwMode="auto">
            <a:xfrm>
              <a:off x="1295400" y="21812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72" name="Straight Connector 49"/>
            <p:cNvCxnSpPr>
              <a:cxnSpLocks noChangeShapeType="1"/>
            </p:cNvCxnSpPr>
            <p:nvPr/>
          </p:nvCxnSpPr>
          <p:spPr bwMode="auto">
            <a:xfrm rot="10800000" flipV="1">
              <a:off x="990600" y="26384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73" name="Straight Connector 50"/>
            <p:cNvCxnSpPr>
              <a:cxnSpLocks noChangeShapeType="1"/>
            </p:cNvCxnSpPr>
            <p:nvPr/>
          </p:nvCxnSpPr>
          <p:spPr bwMode="auto">
            <a:xfrm>
              <a:off x="1295400" y="26384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</p:grpSp>
      <p:sp>
        <p:nvSpPr>
          <p:cNvPr id="52" name="TextBox 51"/>
          <p:cNvSpPr txBox="1"/>
          <p:nvPr/>
        </p:nvSpPr>
        <p:spPr>
          <a:xfrm>
            <a:off x="152400" y="2943225"/>
            <a:ext cx="2895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Edition Maintainer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914400" y="3857625"/>
            <a:ext cx="609600" cy="1143000"/>
            <a:chOff x="914399" y="3857624"/>
            <a:chExt cx="609600" cy="1143000"/>
          </a:xfrm>
        </p:grpSpPr>
        <p:sp>
          <p:nvSpPr>
            <p:cNvPr id="53" name="Oval 52"/>
            <p:cNvSpPr/>
            <p:nvPr/>
          </p:nvSpPr>
          <p:spPr>
            <a:xfrm>
              <a:off x="990599" y="3857624"/>
              <a:ext cx="457200" cy="381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7463" name="Straight Connector 53"/>
            <p:cNvCxnSpPr>
              <a:cxnSpLocks noChangeShapeType="1"/>
              <a:stCxn id="53" idx="4"/>
            </p:cNvCxnSpPr>
            <p:nvPr/>
          </p:nvCxnSpPr>
          <p:spPr bwMode="auto">
            <a:xfrm rot="5400000">
              <a:off x="898762" y="4559061"/>
              <a:ext cx="640874" cy="0"/>
            </a:xfrm>
            <a:prstGeom prst="line">
              <a:avLst/>
            </a:prstGeom>
            <a:noFill/>
            <a:ln w="349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64" name="Straight Connector 54"/>
            <p:cNvCxnSpPr>
              <a:cxnSpLocks noChangeShapeType="1"/>
            </p:cNvCxnSpPr>
            <p:nvPr/>
          </p:nvCxnSpPr>
          <p:spPr bwMode="auto">
            <a:xfrm rot="10800000" flipV="1">
              <a:off x="914399" y="43910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65" name="Straight Connector 55"/>
            <p:cNvCxnSpPr>
              <a:cxnSpLocks noChangeShapeType="1"/>
            </p:cNvCxnSpPr>
            <p:nvPr/>
          </p:nvCxnSpPr>
          <p:spPr bwMode="auto">
            <a:xfrm>
              <a:off x="1219199" y="43910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66" name="Straight Connector 56"/>
            <p:cNvCxnSpPr>
              <a:cxnSpLocks noChangeShapeType="1"/>
            </p:cNvCxnSpPr>
            <p:nvPr/>
          </p:nvCxnSpPr>
          <p:spPr bwMode="auto">
            <a:xfrm rot="10800000" flipV="1">
              <a:off x="914399" y="48482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7467" name="Straight Connector 57"/>
            <p:cNvCxnSpPr>
              <a:cxnSpLocks noChangeShapeType="1"/>
            </p:cNvCxnSpPr>
            <p:nvPr/>
          </p:nvCxnSpPr>
          <p:spPr bwMode="auto">
            <a:xfrm>
              <a:off x="1219199" y="4848224"/>
              <a:ext cx="304800" cy="15240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</p:spPr>
        </p:cxnSp>
      </p:grpSp>
      <p:sp>
        <p:nvSpPr>
          <p:cNvPr id="59" name="TextBox 58"/>
          <p:cNvSpPr txBox="1"/>
          <p:nvPr/>
        </p:nvSpPr>
        <p:spPr>
          <a:xfrm>
            <a:off x="685800" y="5153025"/>
            <a:ext cx="106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End User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38400" y="1495425"/>
            <a:ext cx="4343400" cy="35814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2257425"/>
            <a:ext cx="1828800" cy="1905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Edition Builder</a:t>
            </a:r>
          </a:p>
        </p:txBody>
      </p:sp>
      <p:sp>
        <p:nvSpPr>
          <p:cNvPr id="62" name="Flowchart: Magnetic Disk 61"/>
          <p:cNvSpPr/>
          <p:nvPr/>
        </p:nvSpPr>
        <p:spPr>
          <a:xfrm>
            <a:off x="5486400" y="1800225"/>
            <a:ext cx="1143000" cy="1295400"/>
          </a:xfrm>
          <a:prstGeom prst="flowChartMagneticDisk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Database</a:t>
            </a:r>
          </a:p>
        </p:txBody>
      </p:sp>
      <p:sp>
        <p:nvSpPr>
          <p:cNvPr id="63" name="Flowchart: Magnetic Disk 62"/>
          <p:cNvSpPr/>
          <p:nvPr/>
        </p:nvSpPr>
        <p:spPr>
          <a:xfrm>
            <a:off x="5486400" y="3629025"/>
            <a:ext cx="1143000" cy="1295400"/>
          </a:xfrm>
          <a:prstGeom prst="flowChartMagneticDisk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File System</a:t>
            </a:r>
          </a:p>
        </p:txBody>
      </p: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1600200" y="2562225"/>
            <a:ext cx="1219200" cy="1588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rot="10800000">
            <a:off x="4648200" y="2333625"/>
            <a:ext cx="838200" cy="1588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prstDash val="sysDot"/>
            <a:round/>
            <a:headEnd type="arrow" w="med" len="med"/>
            <a:tailEnd type="arrow" w="med" len="med"/>
          </a:ln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1600200" y="2562225"/>
            <a:ext cx="1219200" cy="3810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>
            <a:off x="4648200" y="2562225"/>
            <a:ext cx="838200" cy="1588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1600200" y="2562225"/>
            <a:ext cx="1219200" cy="914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 rot="10800000">
            <a:off x="4648200" y="3932238"/>
            <a:ext cx="8382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 type="arrow" w="med" len="med"/>
            <a:tailEnd type="arrow" w="med" len="med"/>
          </a:ln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 rot="16200000" flipH="1">
            <a:off x="1562100" y="2600325"/>
            <a:ext cx="1295400" cy="1219200"/>
          </a:xfrm>
          <a:prstGeom prst="straightConnector1">
            <a:avLst/>
          </a:prstGeom>
          <a:noFill/>
          <a:ln w="38100" algn="ctr">
            <a:solidFill>
              <a:srgbClr val="984807"/>
            </a:solidFill>
            <a:round/>
            <a:headEnd/>
            <a:tailEnd type="arrow" w="med" len="med"/>
          </a:ln>
        </p:spPr>
      </p:cxnSp>
      <p:cxnSp>
        <p:nvCxnSpPr>
          <p:cNvPr id="71" name="Straight Arrow Connector 70"/>
          <p:cNvCxnSpPr>
            <a:cxnSpLocks noChangeShapeType="1"/>
          </p:cNvCxnSpPr>
          <p:nvPr/>
        </p:nvCxnSpPr>
        <p:spPr bwMode="auto">
          <a:xfrm>
            <a:off x="4648200" y="3286125"/>
            <a:ext cx="2514600" cy="38100"/>
          </a:xfrm>
          <a:prstGeom prst="straightConnector1">
            <a:avLst/>
          </a:prstGeom>
          <a:noFill/>
          <a:ln w="38100" algn="ctr">
            <a:solidFill>
              <a:srgbClr val="984807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>
            <a:off x="4648200" y="2790825"/>
            <a:ext cx="838200" cy="1588"/>
          </a:xfrm>
          <a:prstGeom prst="straightConnector1">
            <a:avLst/>
          </a:prstGeom>
          <a:noFill/>
          <a:ln w="38100" algn="ctr">
            <a:solidFill>
              <a:srgbClr val="984807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7449" name="Straight Arrow Connector 72"/>
          <p:cNvCxnSpPr>
            <a:cxnSpLocks noChangeShapeType="1"/>
            <a:stCxn id="47" idx="3"/>
          </p:cNvCxnSpPr>
          <p:nvPr/>
        </p:nvCxnSpPr>
        <p:spPr bwMode="auto">
          <a:xfrm flipV="1">
            <a:off x="4648200" y="4572000"/>
            <a:ext cx="838200" cy="142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lgDashDot"/>
            <a:round/>
            <a:headEnd/>
            <a:tailEnd type="arrow" w="med" len="med"/>
          </a:ln>
        </p:spPr>
      </p:cxnSp>
      <p:cxnSp>
        <p:nvCxnSpPr>
          <p:cNvPr id="17450" name="Straight Arrow Connector 73"/>
          <p:cNvCxnSpPr>
            <a:cxnSpLocks noChangeShapeType="1"/>
          </p:cNvCxnSpPr>
          <p:nvPr/>
        </p:nvCxnSpPr>
        <p:spPr bwMode="auto">
          <a:xfrm>
            <a:off x="1981200" y="5711825"/>
            <a:ext cx="609600" cy="1588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7451" name="Straight Arrow Connector 74"/>
          <p:cNvCxnSpPr>
            <a:cxnSpLocks noChangeShapeType="1"/>
          </p:cNvCxnSpPr>
          <p:nvPr/>
        </p:nvCxnSpPr>
        <p:spPr bwMode="auto">
          <a:xfrm>
            <a:off x="4419600" y="5711825"/>
            <a:ext cx="6096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7452" name="Straight Arrow Connector 75"/>
          <p:cNvCxnSpPr>
            <a:cxnSpLocks noChangeShapeType="1"/>
          </p:cNvCxnSpPr>
          <p:nvPr/>
        </p:nvCxnSpPr>
        <p:spPr bwMode="auto">
          <a:xfrm>
            <a:off x="3200400" y="5711825"/>
            <a:ext cx="609600" cy="1588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7453" name="Straight Arrow Connector 76"/>
          <p:cNvCxnSpPr>
            <a:cxnSpLocks noChangeShapeType="1"/>
          </p:cNvCxnSpPr>
          <p:nvPr/>
        </p:nvCxnSpPr>
        <p:spPr bwMode="auto">
          <a:xfrm>
            <a:off x="5638800" y="5713413"/>
            <a:ext cx="609600" cy="1587"/>
          </a:xfrm>
          <a:prstGeom prst="straightConnector1">
            <a:avLst/>
          </a:prstGeom>
          <a:noFill/>
          <a:ln w="38100" algn="ctr">
            <a:solidFill>
              <a:srgbClr val="984807"/>
            </a:solidFill>
            <a:round/>
            <a:headEnd/>
            <a:tailEnd type="arrow" w="med" len="med"/>
          </a:ln>
        </p:spPr>
      </p:cxnSp>
      <p:cxnSp>
        <p:nvCxnSpPr>
          <p:cNvPr id="17454" name="Straight Arrow Connector 77"/>
          <p:cNvCxnSpPr>
            <a:cxnSpLocks noChangeShapeType="1"/>
          </p:cNvCxnSpPr>
          <p:nvPr/>
        </p:nvCxnSpPr>
        <p:spPr bwMode="auto">
          <a:xfrm>
            <a:off x="6781800" y="5711825"/>
            <a:ext cx="609600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lgDashDot"/>
            <a:round/>
            <a:headEnd/>
            <a:tailEnd type="arrow" w="med" len="med"/>
          </a:ln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4648200" y="3932238"/>
            <a:ext cx="838200" cy="344487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sp>
        <p:nvSpPr>
          <p:cNvPr id="80" name="Rectangle 79"/>
          <p:cNvSpPr/>
          <p:nvPr/>
        </p:nvSpPr>
        <p:spPr>
          <a:xfrm>
            <a:off x="7391400" y="1800225"/>
            <a:ext cx="1219200" cy="1219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Third Party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Servers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391400" y="3552825"/>
            <a:ext cx="1219200" cy="1219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OCLC </a:t>
            </a:r>
            <a:r>
              <a:rPr lang="en-US" kern="0" dirty="0" err="1">
                <a:solidFill>
                  <a:sysClr val="window" lastClr="FFFFFF"/>
                </a:solidFill>
                <a:latin typeface="Calibri"/>
              </a:rPr>
              <a:t>WorldCat</a:t>
            </a:r>
            <a:endParaRPr lang="en-US" kern="0" dirty="0">
              <a:solidFill>
                <a:sysClr val="window" lastClr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Registry</a:t>
            </a:r>
          </a:p>
        </p:txBody>
      </p: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rot="5400000" flipH="1" flipV="1">
            <a:off x="6819900" y="2752725"/>
            <a:ext cx="914400" cy="228600"/>
          </a:xfrm>
          <a:prstGeom prst="straightConnector1">
            <a:avLst/>
          </a:prstGeom>
          <a:noFill/>
          <a:ln w="38100" algn="ctr">
            <a:solidFill>
              <a:srgbClr val="984807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3" name="Straight Arrow Connector 82"/>
          <p:cNvCxnSpPr>
            <a:cxnSpLocks noChangeShapeType="1"/>
            <a:endCxn id="81" idx="1"/>
          </p:cNvCxnSpPr>
          <p:nvPr/>
        </p:nvCxnSpPr>
        <p:spPr bwMode="auto">
          <a:xfrm rot="16200000" flipH="1">
            <a:off x="6858000" y="3629025"/>
            <a:ext cx="838200" cy="228600"/>
          </a:xfrm>
          <a:prstGeom prst="straightConnector1">
            <a:avLst/>
          </a:prstGeom>
          <a:noFill/>
          <a:ln w="38100" algn="ctr">
            <a:solidFill>
              <a:srgbClr val="984807"/>
            </a:solidFill>
            <a:round/>
            <a:headEnd type="arrow" w="med" len="med"/>
            <a:tailEnd type="arrow" w="med" len="med"/>
          </a:ln>
        </p:spPr>
      </p:cxnSp>
      <p:sp>
        <p:nvSpPr>
          <p:cNvPr id="47" name="Rectangle 46"/>
          <p:cNvSpPr/>
          <p:nvPr/>
        </p:nvSpPr>
        <p:spPr>
          <a:xfrm>
            <a:off x="2819400" y="4295775"/>
            <a:ext cx="1828800" cy="5810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Web Server</a:t>
            </a:r>
          </a:p>
        </p:txBody>
      </p:sp>
      <p:cxnSp>
        <p:nvCxnSpPr>
          <p:cNvPr id="48" name="Straight Arrow Connector 72"/>
          <p:cNvCxnSpPr>
            <a:cxnSpLocks noChangeShapeType="1"/>
            <a:endCxn id="47" idx="1"/>
          </p:cNvCxnSpPr>
          <p:nvPr/>
        </p:nvCxnSpPr>
        <p:spPr bwMode="auto">
          <a:xfrm>
            <a:off x="1676400" y="4572000"/>
            <a:ext cx="1143000" cy="142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lgDashDot"/>
            <a:round/>
            <a:headEnd/>
            <a:tailEnd type="arrow" w="med" len="med"/>
          </a:ln>
        </p:spPr>
      </p:cxn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0" grpId="0" animBg="1"/>
      <p:bldP spid="81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LibX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2005</a:t>
            </a:r>
          </a:p>
          <a:p>
            <a:pPr lvl="1"/>
            <a:r>
              <a:rPr lang="en-US" dirty="0" smtClean="0"/>
              <a:t>Released LibX Virginia Tech as a Firefox extension</a:t>
            </a:r>
          </a:p>
          <a:p>
            <a:pPr lvl="1"/>
            <a:r>
              <a:rPr lang="en-US" dirty="0" smtClean="0"/>
              <a:t>Offered to share LibX with interested libraries</a:t>
            </a:r>
          </a:p>
          <a:p>
            <a:r>
              <a:rPr lang="en-US" dirty="0" smtClean="0"/>
              <a:t>2006</a:t>
            </a:r>
          </a:p>
          <a:p>
            <a:pPr lvl="1"/>
            <a:r>
              <a:rPr lang="en-US" dirty="0" smtClean="0"/>
              <a:t>Tremendous response from library community</a:t>
            </a:r>
          </a:p>
          <a:p>
            <a:pPr lvl="1"/>
            <a:r>
              <a:rPr lang="en-US" dirty="0" smtClean="0"/>
              <a:t>Received NLG from IMLS to create Edition Builder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Released Edition Builder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 Data – Adoption of Edition Builder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371600"/>
            <a:ext cx="2743200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1155 total editions present </a:t>
            </a:r>
            <a:r>
              <a:rPr lang="en-US" sz="3200" dirty="0" smtClean="0"/>
              <a:t>by May 2008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As of Oct 2008, 1600 total editions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460 were made public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New editions are being made public at a rate of ~20/month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462" y="990600"/>
            <a:ext cx="54435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LibX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2005</a:t>
            </a:r>
          </a:p>
          <a:p>
            <a:pPr lvl="1"/>
            <a:r>
              <a:rPr lang="en-US" dirty="0" smtClean="0"/>
              <a:t>Released LibX Virginia Tech as a Firefox extension</a:t>
            </a:r>
          </a:p>
          <a:p>
            <a:pPr lvl="1"/>
            <a:r>
              <a:rPr lang="en-US" dirty="0" smtClean="0"/>
              <a:t>Offered to share LibX with interested libraries</a:t>
            </a:r>
          </a:p>
          <a:p>
            <a:r>
              <a:rPr lang="en-US" dirty="0" smtClean="0"/>
              <a:t>2006</a:t>
            </a:r>
          </a:p>
          <a:p>
            <a:pPr lvl="1"/>
            <a:r>
              <a:rPr lang="en-US" dirty="0" smtClean="0"/>
              <a:t>Tremendous response from library community</a:t>
            </a:r>
          </a:p>
          <a:p>
            <a:pPr lvl="1"/>
            <a:r>
              <a:rPr lang="en-US" dirty="0" smtClean="0"/>
              <a:t>Received NLG from IMLS to create Edition Builder</a:t>
            </a:r>
          </a:p>
          <a:p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Released Edition Builder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Edition Builder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Edition builder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LibX Edition Builder Study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Log-based usability evaluation</a:t>
            </a:r>
          </a:p>
          <a:p>
            <a:pPr marL="971550" lvl="1" indent="-514350"/>
            <a:r>
              <a:rPr lang="en-US" dirty="0" smtClean="0"/>
              <a:t>Interactions with Edition Builder logged</a:t>
            </a:r>
          </a:p>
          <a:p>
            <a:pPr marL="514350" indent="-514350"/>
            <a:r>
              <a:rPr lang="en-US" dirty="0" smtClean="0"/>
              <a:t>User Survey</a:t>
            </a:r>
          </a:p>
          <a:p>
            <a:pPr marL="971550" lvl="1" indent="-514350"/>
            <a:r>
              <a:rPr lang="en-US" dirty="0" smtClean="0"/>
              <a:t>Contacted edition maintainers by email</a:t>
            </a:r>
          </a:p>
          <a:p>
            <a:pPr marL="971550" lvl="1" indent="-514350"/>
            <a:r>
              <a:rPr lang="en-US" dirty="0" smtClean="0"/>
              <a:t>139 participants</a:t>
            </a:r>
          </a:p>
          <a:p>
            <a:pPr marL="971550" lvl="1" indent="-514350"/>
            <a:r>
              <a:rPr lang="en-US" dirty="0" smtClean="0"/>
              <a:t>June 20, 2008 – July 14, 2008</a:t>
            </a:r>
            <a:endParaRPr lang="en-US" dirty="0"/>
          </a:p>
          <a:p>
            <a:pPr marL="971550" lvl="1" indent="-514350"/>
            <a:r>
              <a:rPr lang="en-US" dirty="0" smtClean="0"/>
              <a:t>33 questions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Study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interface easy to learn and use?</a:t>
            </a:r>
          </a:p>
          <a:p>
            <a:r>
              <a:rPr lang="en-US" dirty="0" smtClean="0"/>
              <a:t>How successful are edition maintainers in creating LibX editions?</a:t>
            </a:r>
          </a:p>
          <a:p>
            <a:r>
              <a:rPr lang="en-US" dirty="0" smtClean="0"/>
              <a:t>Is the auto-discovery effective?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Perceived Ease of Use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1447800"/>
          <a:ext cx="867455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all began…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Users are increasingly bypassing library when doing research</a:t>
            </a:r>
          </a:p>
          <a:p>
            <a:r>
              <a:rPr lang="en-US" dirty="0" smtClean="0"/>
              <a:t>Idea: a “library tool”</a:t>
            </a:r>
          </a:p>
          <a:p>
            <a:pPr lvl="1"/>
            <a:r>
              <a:rPr lang="en-US" dirty="0" smtClean="0"/>
              <a:t>Put the library back in the picture!</a:t>
            </a:r>
          </a:p>
          <a:p>
            <a:r>
              <a:rPr lang="en-US" dirty="0" smtClean="0"/>
              <a:t>A “virtual librarian” that guides users to library resources while they use the Web</a:t>
            </a:r>
          </a:p>
          <a:p>
            <a:pPr lvl="1"/>
            <a:r>
              <a:rPr lang="en-US" dirty="0" smtClean="0"/>
              <a:t>integrates access to library resources into the users’ “</a:t>
            </a:r>
            <a:r>
              <a:rPr lang="en-US" dirty="0" err="1" smtClean="0"/>
              <a:t>webflow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no matter which page a user visits (</a:t>
            </a:r>
            <a:r>
              <a:rPr lang="en-US" dirty="0" smtClean="0">
                <a:sym typeface="Symbol"/>
              </a:rPr>
              <a:t> needs client-side presence!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Perceived Learning Curve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4723" y="1447800"/>
          <a:ext cx="867455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of Application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01009" y="1252870"/>
          <a:ext cx="89154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 of Changes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1447800"/>
          <a:ext cx="8670192" cy="506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Autodetection</a:t>
            </a:r>
            <a:r>
              <a:rPr lang="en-US" dirty="0" smtClean="0"/>
              <a:t> of OpenURL Resolver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6904" y="1295401"/>
          <a:ext cx="8670192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19600" y="1371600"/>
            <a:ext cx="4419600" cy="4724400"/>
            <a:chOff x="1752600" y="1676400"/>
            <a:chExt cx="4419600" cy="4724400"/>
          </a:xfrm>
        </p:grpSpPr>
        <p:sp>
          <p:nvSpPr>
            <p:cNvPr id="6" name="Rectangle 5"/>
            <p:cNvSpPr/>
            <p:nvPr/>
          </p:nvSpPr>
          <p:spPr>
            <a:xfrm>
              <a:off x="1752600" y="1676400"/>
              <a:ext cx="4419600" cy="472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1752600"/>
              <a:ext cx="427672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00" y="3048000"/>
              <a:ext cx="413385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457200" y="1676400"/>
            <a:ext cx="8305800" cy="2362200"/>
            <a:chOff x="457200" y="1066800"/>
            <a:chExt cx="8305800" cy="236220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57200" y="1066800"/>
              <a:ext cx="3733800" cy="1524000"/>
            </a:xfrm>
            <a:prstGeom prst="wedgeRoundRectCallout">
              <a:avLst>
                <a:gd name="adj1" fmla="val 54583"/>
                <a:gd name="adj2" fmla="val 78546"/>
                <a:gd name="adj3" fmla="val 1666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Auto-detection based on heuristics:</a:t>
              </a:r>
            </a:p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Server finger printing,</a:t>
              </a:r>
            </a:p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URL markers, … 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5800" y="2971800"/>
              <a:ext cx="4267200" cy="457200"/>
            </a:xfrm>
            <a:prstGeom prst="rect">
              <a:avLst/>
            </a:prstGeom>
            <a:noFill/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1371600"/>
            <a:ext cx="8305800" cy="2286000"/>
            <a:chOff x="457200" y="1066800"/>
            <a:chExt cx="8305800" cy="228600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57200" y="1066800"/>
              <a:ext cx="3733800" cy="1524000"/>
            </a:xfrm>
            <a:prstGeom prst="wedgeRoundRectCallout">
              <a:avLst>
                <a:gd name="adj1" fmla="val 54583"/>
                <a:gd name="adj2" fmla="val 78546"/>
                <a:gd name="adj3" fmla="val 1666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Auto-detection based on database of already configured resources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5800" y="2971800"/>
              <a:ext cx="4267200" cy="381000"/>
            </a:xfrm>
            <a:prstGeom prst="rect">
              <a:avLst/>
            </a:prstGeom>
            <a:noFill/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057400"/>
            <a:ext cx="8305800" cy="2514600"/>
            <a:chOff x="457200" y="1066800"/>
            <a:chExt cx="8305800" cy="2514600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57200" y="1066800"/>
              <a:ext cx="3733800" cy="1524000"/>
            </a:xfrm>
            <a:prstGeom prst="wedgeRoundRectCallout">
              <a:avLst>
                <a:gd name="adj1" fmla="val 54583"/>
                <a:gd name="adj2" fmla="val 78546"/>
                <a:gd name="adj3" fmla="val 1666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Direct scraping of HTML forms and construction of URL templates (“</a:t>
              </a:r>
              <a:r>
                <a:rPr lang="en-US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Bookmarklets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”)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5800" y="2971800"/>
              <a:ext cx="4267200" cy="609600"/>
            </a:xfrm>
            <a:prstGeom prst="rect">
              <a:avLst/>
            </a:prstGeom>
            <a:noFill/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2590800"/>
            <a:ext cx="8305800" cy="3505200"/>
            <a:chOff x="457200" y="1066800"/>
            <a:chExt cx="8305800" cy="35052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57200" y="1066800"/>
              <a:ext cx="3733800" cy="1524000"/>
            </a:xfrm>
            <a:prstGeom prst="wedgeRoundRectCallout">
              <a:avLst>
                <a:gd name="adj1" fmla="val 54583"/>
                <a:gd name="adj2" fmla="val 78546"/>
                <a:gd name="adj3" fmla="val 1666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OpenSearch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descriptions </a:t>
              </a:r>
            </a:p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(where advertised)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5800" y="2971800"/>
              <a:ext cx="4267200" cy="1600200"/>
            </a:xfrm>
            <a:prstGeom prst="rect">
              <a:avLst/>
            </a:prstGeom>
            <a:noFill/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 Auto-Detection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2010" y="381000"/>
          <a:ext cx="914601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0" y="228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OPAC_typ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781800" cy="54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Log Data Results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Log Data Results (cont’d)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0480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50% editions built in 72 minutes or less</a:t>
            </a:r>
          </a:p>
          <a:p>
            <a:pPr eaLnBrk="1" hangingPunct="1"/>
            <a:r>
              <a:rPr lang="en-US" dirty="0" smtClean="0"/>
              <a:t>80% editions built in 190 minutes or less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Content Placeholder 6" descr="edition_cd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19200"/>
            <a:ext cx="5864225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LibX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Toolbar and right-click context menu</a:t>
            </a:r>
          </a:p>
          <a:p>
            <a:r>
              <a:rPr lang="en-US" dirty="0" smtClean="0"/>
              <a:t>Adaptive and user-configurable context menus</a:t>
            </a:r>
          </a:p>
          <a:p>
            <a:r>
              <a:rPr lang="en-US" dirty="0" err="1" smtClean="0"/>
              <a:t>OpenURL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Magic Button (Google Scholar support)</a:t>
            </a:r>
          </a:p>
          <a:p>
            <a:r>
              <a:rPr lang="en-US" dirty="0" smtClean="0"/>
              <a:t>Web Localization via Embedded Cues</a:t>
            </a:r>
          </a:p>
          <a:p>
            <a:r>
              <a:rPr lang="en-US" dirty="0" err="1" smtClean="0"/>
              <a:t>Autolinking</a:t>
            </a:r>
            <a:endParaRPr lang="en-US" dirty="0" smtClean="0"/>
          </a:p>
          <a:p>
            <a:r>
              <a:rPr lang="en-US" dirty="0" smtClean="0"/>
              <a:t>Off-campus access via </a:t>
            </a:r>
            <a:r>
              <a:rPr lang="en-US" dirty="0" err="1" smtClean="0"/>
              <a:t>EZProxy</a:t>
            </a:r>
            <a:r>
              <a:rPr lang="en-US" dirty="0" smtClean="0"/>
              <a:t> or WAM</a:t>
            </a:r>
          </a:p>
          <a:p>
            <a:r>
              <a:rPr lang="en-US" dirty="0" smtClean="0"/>
              <a:t>Support for </a:t>
            </a:r>
            <a:r>
              <a:rPr lang="en-US" dirty="0" err="1" smtClean="0"/>
              <a:t>CiteULike</a:t>
            </a:r>
            <a:endParaRPr lang="en-US" dirty="0" smtClean="0"/>
          </a:p>
          <a:p>
            <a:r>
              <a:rPr lang="en-US" dirty="0" smtClean="0"/>
              <a:t>Support for </a:t>
            </a:r>
            <a:r>
              <a:rPr lang="en-US" dirty="0" err="1" smtClean="0"/>
              <a:t>COinS</a:t>
            </a:r>
            <a:endParaRPr lang="en-US" dirty="0" smtClean="0"/>
          </a:p>
          <a:p>
            <a:r>
              <a:rPr lang="en-US" dirty="0" smtClean="0"/>
              <a:t>Support for </a:t>
            </a:r>
            <a:r>
              <a:rPr lang="en-US" dirty="0" err="1" smtClean="0"/>
              <a:t>xISBN</a:t>
            </a:r>
            <a:endParaRPr lang="en-US" dirty="0" smtClean="0"/>
          </a:p>
          <a:p>
            <a:r>
              <a:rPr lang="en-US" dirty="0" smtClean="0"/>
              <a:t>Show/Hide Hotkey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LibX Edition Builder </a:t>
            </a:r>
          </a:p>
          <a:p>
            <a:pPr lvl="1"/>
            <a:r>
              <a:rPr lang="en-US" dirty="0" smtClean="0"/>
              <a:t>is easy to use and learn</a:t>
            </a:r>
          </a:p>
          <a:p>
            <a:pPr lvl="1"/>
            <a:r>
              <a:rPr lang="en-US" dirty="0" smtClean="0"/>
              <a:t>auto-detection is effective at configuring resources </a:t>
            </a:r>
          </a:p>
          <a:p>
            <a:r>
              <a:rPr lang="en-US" dirty="0" smtClean="0"/>
              <a:t>Created a community</a:t>
            </a:r>
          </a:p>
          <a:p>
            <a:r>
              <a:rPr lang="en-US" dirty="0" smtClean="0"/>
              <a:t>Open source spirit</a:t>
            </a:r>
          </a:p>
          <a:p>
            <a:pPr lvl="1"/>
            <a:r>
              <a:rPr lang="en-US" dirty="0" smtClean="0"/>
              <a:t>Anybody can create, share, publish, copy and adapt editions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LibX 2.0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Libraries are creating new, digital services and content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Service-oriented architectures, web services interfaces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err="1" smtClean="0"/>
              <a:t>mashups</a:t>
            </a:r>
            <a:r>
              <a:rPr lang="en-US" dirty="0" smtClean="0"/>
              <a:t>; provide HTML widgets</a:t>
            </a:r>
          </a:p>
          <a:p>
            <a:r>
              <a:rPr lang="en-US" dirty="0" smtClean="0"/>
              <a:t>Librarians, educators, and users create</a:t>
            </a:r>
          </a:p>
          <a:p>
            <a:pPr lvl="1"/>
            <a:r>
              <a:rPr lang="en-US" dirty="0" smtClean="0"/>
              <a:t>Online tutorials, subject guides, visualizations</a:t>
            </a:r>
          </a:p>
          <a:p>
            <a:pPr lvl="1"/>
            <a:r>
              <a:rPr lang="en-US" dirty="0" smtClean="0"/>
              <a:t>Social OPACs: tagging, reviews, recommender services</a:t>
            </a:r>
          </a:p>
          <a:p>
            <a:r>
              <a:rPr lang="en-US" dirty="0" smtClean="0"/>
              <a:t>How can we provide those services at the point of need?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LibX 1.5 DEMOS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</a:t>
            </a:r>
            <a:r>
              <a:rPr lang="en-US" dirty="0" err="1" smtClean="0"/>
              <a:t>COinS</a:t>
            </a:r>
            <a:r>
              <a:rPr lang="en-US" dirty="0" smtClean="0"/>
              <a:t> service</a:t>
            </a:r>
          </a:p>
          <a:p>
            <a:pPr lvl="1"/>
            <a:r>
              <a:rPr lang="en-US" dirty="0" smtClean="0"/>
              <a:t>Link 360 XML interface</a:t>
            </a:r>
          </a:p>
          <a:p>
            <a:r>
              <a:rPr lang="en-US" dirty="0" smtClean="0"/>
              <a:t>Catalog searches from Google</a:t>
            </a:r>
          </a:p>
          <a:p>
            <a:r>
              <a:rPr lang="en-US" dirty="0" smtClean="0"/>
              <a:t>Holdings + availability in Amazon</a:t>
            </a:r>
          </a:p>
          <a:p>
            <a:r>
              <a:rPr lang="en-US" dirty="0" smtClean="0"/>
              <a:t>OCLC Identities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1: Enhanced </a:t>
            </a:r>
            <a:r>
              <a:rPr lang="en-US" dirty="0" err="1" smtClean="0"/>
              <a:t>COinS</a:t>
            </a:r>
            <a:r>
              <a:rPr lang="en-US" dirty="0" smtClean="0"/>
              <a:t> Handling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725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86344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24400"/>
            <a:ext cx="852011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>
            <a:off x="3886200" y="274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400" y="2514600"/>
            <a:ext cx="409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LibX Standard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COinS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Processing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886200" y="4495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4267200"/>
            <a:ext cx="3530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LibX + Link/360 Integration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2: Addison in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372350" cy="43434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7372350" cy="51339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Addison in Amazon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905750" cy="24765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7915275" cy="33051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4: OCLC Identities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765300"/>
            <a:ext cx="7808913" cy="3327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85800" y="3048000"/>
            <a:ext cx="4876800" cy="838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639175" cy="59245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LibX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2005</a:t>
            </a:r>
          </a:p>
          <a:p>
            <a:pPr lvl="1"/>
            <a:r>
              <a:rPr lang="en-US" dirty="0" smtClean="0"/>
              <a:t>Released LibX Virginia Tech as a Firefox extension</a:t>
            </a:r>
          </a:p>
          <a:p>
            <a:pPr lvl="1"/>
            <a:r>
              <a:rPr lang="en-US" dirty="0" smtClean="0"/>
              <a:t>Offered to share LibX with interested libraries</a:t>
            </a:r>
          </a:p>
          <a:p>
            <a:r>
              <a:rPr lang="en-US" dirty="0" smtClean="0"/>
              <a:t>2006</a:t>
            </a:r>
          </a:p>
          <a:p>
            <a:pPr lvl="1"/>
            <a:r>
              <a:rPr lang="en-US" dirty="0" smtClean="0"/>
              <a:t>Tremendous response from library community</a:t>
            </a:r>
          </a:p>
          <a:p>
            <a:pPr lvl="1"/>
            <a:r>
              <a:rPr lang="en-US" dirty="0" smtClean="0"/>
              <a:t>Received NLG from IMLS to create Edition Builder</a:t>
            </a:r>
          </a:p>
          <a:p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Released Edition Builder</a:t>
            </a:r>
          </a:p>
          <a:p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Edition Builder Study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NLG grant for LibX 2.0 community platform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LibX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Toolbar and right-click context menu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and user-configurable context menus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OpenURL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Magic Button (Google Scholar support)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Web Localization via Embedded Cues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Autolinking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Off-campus access via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EZProxy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or WAM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Support for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CiteULike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Support for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COinS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Support for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xISBN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Show/Hide Hotkey</a:t>
            </a:r>
          </a:p>
        </p:txBody>
      </p:sp>
      <p:pic>
        <p:nvPicPr>
          <p:cNvPr id="4" name="Picture 7" descr="fullwithoutanything"/>
          <p:cNvPicPr>
            <a:picLocks noChangeAspect="1" noChangeArrowheads="1"/>
          </p:cNvPicPr>
          <p:nvPr/>
        </p:nvPicPr>
        <p:blipFill>
          <a:blip r:embed="rId2"/>
          <a:srcRect r="15469" b="46875"/>
          <a:stretch>
            <a:fillRect/>
          </a:stretch>
        </p:blipFill>
        <p:spPr bwMode="auto">
          <a:xfrm>
            <a:off x="457200" y="1295400"/>
            <a:ext cx="824547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t="12054" r="58095" b="35239"/>
          <a:stretch>
            <a:fillRect/>
          </a:stretch>
        </p:blipFill>
        <p:spPr bwMode="auto">
          <a:xfrm>
            <a:off x="1698155" y="1604027"/>
            <a:ext cx="5747690" cy="45183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79629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" y="2660650"/>
            <a:ext cx="6919913" cy="15367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59489" y="1765005"/>
            <a:ext cx="8829675" cy="3879182"/>
            <a:chOff x="314325" y="2133600"/>
            <a:chExt cx="8829675" cy="3879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5" y="2133600"/>
              <a:ext cx="8829675" cy="38791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tx2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6400800" y="2438400"/>
              <a:ext cx="1905000" cy="76200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AutoShape 49"/>
          <p:cNvSpPr>
            <a:spLocks noChangeArrowheads="1"/>
          </p:cNvSpPr>
          <p:nvPr/>
        </p:nvSpPr>
        <p:spPr bwMode="auto">
          <a:xfrm>
            <a:off x="4281488" y="2008188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65" name="AutoShape 45"/>
          <p:cNvSpPr>
            <a:spLocks noChangeArrowheads="1"/>
          </p:cNvSpPr>
          <p:nvPr/>
        </p:nvSpPr>
        <p:spPr bwMode="auto">
          <a:xfrm rot="10800000" flipH="1">
            <a:off x="1919288" y="2617788"/>
            <a:ext cx="1905000" cy="533400"/>
          </a:xfrm>
          <a:custGeom>
            <a:avLst/>
            <a:gdLst>
              <a:gd name="G0" fmla="+- 19350 0 0"/>
              <a:gd name="G1" fmla="+- 2442 0 0"/>
              <a:gd name="G2" fmla="+- 12158 0 2442"/>
              <a:gd name="G3" fmla="+- G2 0 2442"/>
              <a:gd name="G4" fmla="*/ G3 32768 32059"/>
              <a:gd name="G5" fmla="*/ G4 1 2"/>
              <a:gd name="G6" fmla="+- 21600 0 19350"/>
              <a:gd name="G7" fmla="*/ G6 2442 6079"/>
              <a:gd name="G8" fmla="+- G7 19350 0"/>
              <a:gd name="T0" fmla="*/ 19350 w 21600"/>
              <a:gd name="T1" fmla="*/ 0 h 21600"/>
              <a:gd name="T2" fmla="*/ 19350 w 21600"/>
              <a:gd name="T3" fmla="*/ 12158 h 21600"/>
              <a:gd name="T4" fmla="*/ 371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9350" y="0"/>
                </a:lnTo>
                <a:lnTo>
                  <a:pt x="19350" y="2442"/>
                </a:lnTo>
                <a:lnTo>
                  <a:pt x="12427" y="2442"/>
                </a:lnTo>
                <a:cubicBezTo>
                  <a:pt x="5564" y="2442"/>
                  <a:pt x="0" y="6792"/>
                  <a:pt x="0" y="12158"/>
                </a:cubicBezTo>
                <a:lnTo>
                  <a:pt x="0" y="21600"/>
                </a:lnTo>
                <a:lnTo>
                  <a:pt x="7435" y="21600"/>
                </a:lnTo>
                <a:lnTo>
                  <a:pt x="7435" y="12158"/>
                </a:lnTo>
                <a:cubicBezTo>
                  <a:pt x="7435" y="10809"/>
                  <a:pt x="9670" y="9716"/>
                  <a:pt x="12427" y="9716"/>
                </a:cubicBezTo>
                <a:lnTo>
                  <a:pt x="19350" y="9716"/>
                </a:lnTo>
                <a:lnTo>
                  <a:pt x="19350" y="12158"/>
                </a:lnTo>
                <a:close/>
              </a:path>
            </a:pathLst>
          </a:custGeom>
          <a:solidFill>
            <a:srgbClr val="99FF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51138" y="3917950"/>
            <a:ext cx="3581400" cy="2805113"/>
            <a:chOff x="3264" y="2256"/>
            <a:chExt cx="2256" cy="1767"/>
          </a:xfrm>
        </p:grpSpPr>
        <p:pic>
          <p:nvPicPr>
            <p:cNvPr id="5133" name="Picture 13" descr="MCj0432517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256"/>
              <a:ext cx="2208" cy="1767"/>
            </a:xfrm>
            <a:prstGeom prst="rect">
              <a:avLst/>
            </a:prstGeom>
            <a:noFill/>
          </p:spPr>
        </p:pic>
        <p:pic>
          <p:nvPicPr>
            <p:cNvPr id="5134" name="Picture 14" descr="googlescholar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1392" cy="1088"/>
            </a:xfrm>
            <a:prstGeom prst="rect">
              <a:avLst/>
            </a:prstGeom>
            <a:noFill/>
          </p:spPr>
        </p:pic>
        <p:pic>
          <p:nvPicPr>
            <p:cNvPr id="5135" name="Picture 15" descr="nytimes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2256"/>
              <a:ext cx="1392" cy="1114"/>
            </a:xfrm>
            <a:prstGeom prst="rect">
              <a:avLst/>
            </a:prstGeom>
            <a:noFill/>
          </p:spPr>
        </p:pic>
        <p:pic>
          <p:nvPicPr>
            <p:cNvPr id="5136" name="Picture 16" descr="addison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0" y="2640"/>
              <a:ext cx="1320" cy="1056"/>
            </a:xfrm>
            <a:prstGeom prst="rect">
              <a:avLst/>
            </a:prstGeom>
            <a:noFill/>
          </p:spPr>
        </p:pic>
        <p:pic>
          <p:nvPicPr>
            <p:cNvPr id="5137" name="Picture 17" descr="bookfinder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6" y="2832"/>
              <a:ext cx="1200" cy="840"/>
            </a:xfrm>
            <a:prstGeom prst="rect">
              <a:avLst/>
            </a:prstGeom>
            <a:noFill/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219200" y="3200400"/>
            <a:ext cx="1031875" cy="1522413"/>
            <a:chOff x="2016" y="1968"/>
            <a:chExt cx="943" cy="1391"/>
          </a:xfrm>
        </p:grpSpPr>
        <p:pic>
          <p:nvPicPr>
            <p:cNvPr id="5156" name="Picture 36" descr="MCj0128679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016" y="2160"/>
              <a:ext cx="707" cy="1199"/>
            </a:xfrm>
            <a:prstGeom prst="rect">
              <a:avLst/>
            </a:prstGeom>
            <a:noFill/>
          </p:spPr>
        </p:pic>
        <p:pic>
          <p:nvPicPr>
            <p:cNvPr id="5157" name="Picture 37" descr="MCj0412426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089187" flipH="1">
              <a:off x="2592" y="1968"/>
              <a:ext cx="367" cy="487"/>
            </a:xfrm>
            <a:prstGeom prst="rect">
              <a:avLst/>
            </a:prstGeom>
            <a:noFill/>
          </p:spPr>
        </p:pic>
      </p:grpSp>
      <p:sp>
        <p:nvSpPr>
          <p:cNvPr id="5162" name="Cloud"/>
          <p:cNvSpPr>
            <a:spLocks noChangeAspect="1" noEditPoints="1" noChangeArrowheads="1"/>
          </p:cNvSpPr>
          <p:nvPr/>
        </p:nvSpPr>
        <p:spPr bwMode="auto">
          <a:xfrm>
            <a:off x="2909888" y="179388"/>
            <a:ext cx="3048000" cy="18145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World Wide Web</a:t>
            </a:r>
          </a:p>
        </p:txBody>
      </p:sp>
      <p:sp>
        <p:nvSpPr>
          <p:cNvPr id="5163" name="Cloud"/>
          <p:cNvSpPr>
            <a:spLocks noChangeAspect="1" noEditPoints="1" noChangeArrowheads="1"/>
          </p:cNvSpPr>
          <p:nvPr/>
        </p:nvSpPr>
        <p:spPr bwMode="auto">
          <a:xfrm>
            <a:off x="395288" y="1322388"/>
            <a:ext cx="2590800" cy="1635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en-US" b="1">
                <a:solidFill>
                  <a:srgbClr val="008000"/>
                </a:solidFill>
              </a:rPr>
              <a:t>Library Resources and</a:t>
            </a:r>
          </a:p>
          <a:p>
            <a:r>
              <a:rPr lang="en-US" b="1">
                <a:solidFill>
                  <a:srgbClr val="008000"/>
                </a:solidFill>
              </a:rPr>
              <a:t>Web Services</a:t>
            </a:r>
          </a:p>
        </p:txBody>
      </p:sp>
      <p:sp>
        <p:nvSpPr>
          <p:cNvPr id="5166" name="AutoShape 46"/>
          <p:cNvSpPr>
            <a:spLocks noChangeArrowheads="1"/>
          </p:cNvSpPr>
          <p:nvPr/>
        </p:nvSpPr>
        <p:spPr bwMode="auto">
          <a:xfrm>
            <a:off x="4205288" y="3303588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gradFill rotWithShape="1">
            <a:gsLst>
              <a:gs pos="0">
                <a:srgbClr val="99FF66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>
            <a:off x="3824288" y="2693988"/>
            <a:ext cx="1447800" cy="579437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CC0000"/>
                </a:solidFill>
              </a:rPr>
              <a:t>LibX 2.0</a:t>
            </a:r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6324600" y="2133600"/>
            <a:ext cx="2438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6324600" y="3810000"/>
            <a:ext cx="2438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5334000" y="2971800"/>
            <a:ext cx="304800" cy="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4" name="AutoShape 54"/>
          <p:cNvSpPr>
            <a:spLocks noChangeArrowheads="1"/>
          </p:cNvSpPr>
          <p:nvPr/>
        </p:nvSpPr>
        <p:spPr bwMode="auto">
          <a:xfrm>
            <a:off x="5715000" y="2362200"/>
            <a:ext cx="3276600" cy="1219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LibX 2.0 plugin:</a:t>
            </a:r>
            <a:r>
              <a:rPr lang="en-US">
                <a:solidFill>
                  <a:srgbClr val="CC0000"/>
                </a:solidFill>
              </a:rPr>
              <a:t> executes Libapps, merging library information into pages.</a:t>
            </a:r>
          </a:p>
        </p:txBody>
      </p:sp>
      <p:sp>
        <p:nvSpPr>
          <p:cNvPr id="5175" name="AutoShape 55"/>
          <p:cNvSpPr>
            <a:spLocks noChangeArrowheads="1"/>
          </p:cNvSpPr>
          <p:nvPr/>
        </p:nvSpPr>
        <p:spPr bwMode="auto">
          <a:xfrm>
            <a:off x="6553200" y="4267200"/>
            <a:ext cx="2362200" cy="1752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Users:</a:t>
            </a:r>
          </a:p>
          <a:p>
            <a:pPr algn="ctr"/>
            <a:r>
              <a:rPr lang="en-US">
                <a:solidFill>
                  <a:srgbClr val="CC0000"/>
                </a:solidFill>
              </a:rPr>
              <a:t>decide to which library services to subscribe, see expanded view of the web </a:t>
            </a:r>
          </a:p>
        </p:txBody>
      </p:sp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304800" y="4800600"/>
            <a:ext cx="2286000" cy="1524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Librarians:</a:t>
            </a:r>
            <a:r>
              <a:rPr lang="en-US">
                <a:solidFill>
                  <a:srgbClr val="CC0000"/>
                </a:solidFill>
              </a:rPr>
              <a:t> create or adapt Libapps from reusable, shareable components</a:t>
            </a:r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>
            <a:off x="6248400" y="5029200"/>
            <a:ext cx="304800" cy="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 flipH="1">
            <a:off x="2133600" y="3200400"/>
            <a:ext cx="1600200" cy="6096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Edition Builder Survey: Programming Skills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1219200"/>
          <a:ext cx="867019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43000" y="1524000"/>
            <a:ext cx="7010400" cy="4648200"/>
            <a:chOff x="480" y="960"/>
            <a:chExt cx="4416" cy="2928"/>
          </a:xfrm>
        </p:grpSpPr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1728" y="2736"/>
              <a:ext cx="1824" cy="1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/>
                <a:t>Tuple Space</a:t>
              </a:r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1920" y="3456"/>
              <a:ext cx="1104" cy="33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(isbn: 006073132X, </a:t>
              </a:r>
            </a:p>
            <a:p>
              <a:pPr algn="ctr"/>
              <a:r>
                <a:rPr lang="en-US" sz="1400"/>
                <a:t>location:, …)</a:t>
              </a:r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480" y="2928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ISBN</a:t>
              </a:r>
            </a:p>
            <a:p>
              <a:pPr algn="ctr"/>
              <a:r>
                <a:rPr lang="en-US"/>
                <a:t>Scraper</a:t>
              </a:r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1152" y="2112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xISBN</a:t>
              </a:r>
            </a:p>
            <a:p>
              <a:pPr algn="ctr"/>
              <a:r>
                <a:rPr lang="en-US"/>
                <a:t>Service</a:t>
              </a: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3792" y="2736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Tooltip</a:t>
              </a:r>
            </a:p>
            <a:p>
              <a:pPr algn="ctr"/>
              <a:r>
                <a:rPr lang="en-US"/>
                <a:t>Display</a:t>
              </a:r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2496" y="2112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Presearch</a:t>
              </a:r>
            </a:p>
            <a:p>
              <a:pPr algn="ctr"/>
              <a:r>
                <a:rPr lang="en-US"/>
                <a:t>Service</a:t>
              </a: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1440" y="3055"/>
              <a:ext cx="624" cy="35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18" y="10"/>
                </a:cxn>
                <a:cxn ang="0">
                  <a:pos x="704" y="77"/>
                </a:cxn>
                <a:cxn ang="0">
                  <a:pos x="1056" y="353"/>
                </a:cxn>
              </a:cxnLst>
              <a:rect l="0" t="0" r="r" b="b"/>
              <a:pathLst>
                <a:path w="1056" h="353">
                  <a:moveTo>
                    <a:pt x="0" y="17"/>
                  </a:moveTo>
                  <a:cubicBezTo>
                    <a:pt x="53" y="16"/>
                    <a:pt x="201" y="0"/>
                    <a:pt x="318" y="10"/>
                  </a:cubicBezTo>
                  <a:cubicBezTo>
                    <a:pt x="318" y="10"/>
                    <a:pt x="578" y="16"/>
                    <a:pt x="704" y="77"/>
                  </a:cubicBezTo>
                  <a:cubicBezTo>
                    <a:pt x="830" y="138"/>
                    <a:pt x="983" y="296"/>
                    <a:pt x="1056" y="353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 flipV="1">
              <a:off x="1152" y="1488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H="1" flipV="1">
              <a:off x="1296" y="1488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1824" y="2544"/>
              <a:ext cx="384" cy="912"/>
            </a:xfrm>
            <a:custGeom>
              <a:avLst/>
              <a:gdLst/>
              <a:ahLst/>
              <a:cxnLst>
                <a:cxn ang="0">
                  <a:pos x="288" y="912"/>
                </a:cxn>
                <a:cxn ang="0">
                  <a:pos x="95" y="453"/>
                </a:cxn>
                <a:cxn ang="0">
                  <a:pos x="0" y="0"/>
                </a:cxn>
              </a:cxnLst>
              <a:rect l="0" t="0" r="r" b="b"/>
              <a:pathLst>
                <a:path w="288" h="912">
                  <a:moveTo>
                    <a:pt x="288" y="912"/>
                  </a:moveTo>
                  <a:cubicBezTo>
                    <a:pt x="256" y="836"/>
                    <a:pt x="143" y="605"/>
                    <a:pt x="95" y="453"/>
                  </a:cubicBezTo>
                  <a:cubicBezTo>
                    <a:pt x="47" y="301"/>
                    <a:pt x="20" y="94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624" y="1056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6600"/>
                  </a:solidFill>
                </a:rPr>
                <a:t>OCLC</a:t>
              </a:r>
            </a:p>
            <a:p>
              <a:pPr algn="ctr"/>
              <a:r>
                <a:rPr lang="en-US">
                  <a:solidFill>
                    <a:srgbClr val="006600"/>
                  </a:solidFill>
                </a:rPr>
                <a:t>xISBN</a:t>
              </a:r>
            </a:p>
          </p:txBody>
        </p:sp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>
              <a:off x="2064" y="960"/>
              <a:ext cx="1152" cy="432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>
                  <a:solidFill>
                    <a:srgbClr val="006600"/>
                  </a:solidFill>
                </a:rPr>
                <a:t>yazproxy</a:t>
              </a:r>
              <a:endParaRPr lang="en-US" dirty="0">
                <a:solidFill>
                  <a:srgbClr val="006600"/>
                </a:solidFill>
              </a:endParaRPr>
            </a:p>
            <a:p>
              <a:pPr algn="ctr"/>
              <a:r>
                <a:rPr lang="en-US" dirty="0">
                  <a:solidFill>
                    <a:srgbClr val="006600"/>
                  </a:solidFill>
                </a:rPr>
                <a:t>Z39.50 Gateway</a:t>
              </a:r>
            </a:p>
          </p:txBody>
        </p:sp>
        <p:sp>
          <p:nvSpPr>
            <p:cNvPr id="7186" name="AutoShape 18"/>
            <p:cNvSpPr>
              <a:spLocks noChangeArrowheads="1"/>
            </p:cNvSpPr>
            <p:nvPr/>
          </p:nvSpPr>
          <p:spPr bwMode="auto">
            <a:xfrm>
              <a:off x="3408" y="1008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</a:rPr>
                <a:t>ILS-DI/</a:t>
              </a:r>
              <a:r>
                <a:rPr lang="en-US" dirty="0" err="1" smtClean="0">
                  <a:solidFill>
                    <a:srgbClr val="006600"/>
                  </a:solidFill>
                </a:rPr>
                <a:t>libxess</a:t>
              </a:r>
              <a:endParaRPr lang="en-US" dirty="0">
                <a:solidFill>
                  <a:srgbClr val="006600"/>
                </a:solidFill>
              </a:endParaRPr>
            </a:p>
          </p:txBody>
        </p:sp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3888" y="1824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6600"/>
                  </a:solidFill>
                </a:rPr>
                <a:t>ILS snapshot</a:t>
              </a:r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2160" y="283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(,,)</a:t>
              </a: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 rot="10800000">
              <a:off x="2160" y="2400"/>
              <a:ext cx="192" cy="432"/>
            </a:xfrm>
            <a:custGeom>
              <a:avLst/>
              <a:gdLst/>
              <a:ahLst/>
              <a:cxnLst>
                <a:cxn ang="0">
                  <a:pos x="288" y="912"/>
                </a:cxn>
                <a:cxn ang="0">
                  <a:pos x="95" y="453"/>
                </a:cxn>
                <a:cxn ang="0">
                  <a:pos x="0" y="0"/>
                </a:cxn>
              </a:cxnLst>
              <a:rect l="0" t="0" r="r" b="b"/>
              <a:pathLst>
                <a:path w="288" h="912">
                  <a:moveTo>
                    <a:pt x="288" y="912"/>
                  </a:moveTo>
                  <a:cubicBezTo>
                    <a:pt x="256" y="836"/>
                    <a:pt x="143" y="605"/>
                    <a:pt x="95" y="453"/>
                  </a:cubicBezTo>
                  <a:cubicBezTo>
                    <a:pt x="47" y="301"/>
                    <a:pt x="20" y="94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2448" y="2544"/>
              <a:ext cx="288" cy="288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38" y="169"/>
                </a:cxn>
                <a:cxn ang="0">
                  <a:pos x="480" y="0"/>
                </a:cxn>
              </a:cxnLst>
              <a:rect l="0" t="0" r="r" b="b"/>
              <a:pathLst>
                <a:path w="480" h="336">
                  <a:moveTo>
                    <a:pt x="0" y="336"/>
                  </a:moveTo>
                  <a:cubicBezTo>
                    <a:pt x="40" y="308"/>
                    <a:pt x="158" y="225"/>
                    <a:pt x="238" y="169"/>
                  </a:cubicBezTo>
                  <a:cubicBezTo>
                    <a:pt x="318" y="113"/>
                    <a:pt x="430" y="35"/>
                    <a:pt x="48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2832" y="288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(,,)</a:t>
              </a: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3024" y="2544"/>
              <a:ext cx="48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38" y="169"/>
                </a:cxn>
                <a:cxn ang="0">
                  <a:pos x="480" y="0"/>
                </a:cxn>
              </a:cxnLst>
              <a:rect l="0" t="0" r="r" b="b"/>
              <a:pathLst>
                <a:path w="480" h="336">
                  <a:moveTo>
                    <a:pt x="0" y="336"/>
                  </a:moveTo>
                  <a:cubicBezTo>
                    <a:pt x="40" y="308"/>
                    <a:pt x="158" y="225"/>
                    <a:pt x="238" y="169"/>
                  </a:cubicBezTo>
                  <a:cubicBezTo>
                    <a:pt x="318" y="113"/>
                    <a:pt x="430" y="35"/>
                    <a:pt x="48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3264" y="2928"/>
              <a:ext cx="528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80" y="33"/>
                </a:cxn>
                <a:cxn ang="0">
                  <a:pos x="528" y="0"/>
                </a:cxn>
              </a:cxnLst>
              <a:rect l="0" t="0" r="r" b="b"/>
              <a:pathLst>
                <a:path w="528" h="96">
                  <a:moveTo>
                    <a:pt x="0" y="96"/>
                  </a:moveTo>
                  <a:cubicBezTo>
                    <a:pt x="47" y="86"/>
                    <a:pt x="192" y="49"/>
                    <a:pt x="280" y="33"/>
                  </a:cubicBezTo>
                  <a:cubicBezTo>
                    <a:pt x="368" y="17"/>
                    <a:pt x="476" y="7"/>
                    <a:pt x="528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 flipH="1" flipV="1">
              <a:off x="2544" y="1392"/>
              <a:ext cx="19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 flipH="1" flipV="1">
              <a:off x="2688" y="1392"/>
              <a:ext cx="19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V="1">
              <a:off x="3216" y="1440"/>
              <a:ext cx="33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 flipV="1">
              <a:off x="3360" y="1440"/>
              <a:ext cx="33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 flipV="1">
              <a:off x="3504" y="1968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V="1">
              <a:off x="3504" y="2112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LibApp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09600" y="1219200"/>
            <a:ext cx="8001000" cy="53340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LibApp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26670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Modules</a:t>
            </a:r>
            <a:endParaRPr lang="en-US" sz="2000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LibX 2.0 - Target Audiences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LibX 2.0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“modules” – small pieces of code that</a:t>
            </a:r>
          </a:p>
          <a:p>
            <a:pPr lvl="1"/>
            <a:r>
              <a:rPr lang="en-US" dirty="0" smtClean="0"/>
              <a:t>Scrape a page</a:t>
            </a:r>
          </a:p>
          <a:p>
            <a:pPr lvl="1"/>
            <a:r>
              <a:rPr lang="en-US" dirty="0" smtClean="0"/>
              <a:t>Interact with services</a:t>
            </a:r>
          </a:p>
          <a:p>
            <a:pPr lvl="1"/>
            <a:r>
              <a:rPr lang="en-US" dirty="0" smtClean="0"/>
              <a:t>Process and combine results</a:t>
            </a:r>
          </a:p>
          <a:p>
            <a:r>
              <a:rPr lang="en-US" dirty="0" smtClean="0"/>
              <a:t>Modules have access to all LibX configuration information via API</a:t>
            </a:r>
          </a:p>
          <a:p>
            <a:r>
              <a:rPr lang="en-US" dirty="0" smtClean="0"/>
              <a:t>Can use JavaScript libraries (e.g., </a:t>
            </a:r>
            <a:r>
              <a:rPr lang="en-US" dirty="0" err="1" smtClean="0"/>
              <a:t>jQuery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Browser-independent platform: Firefox and IE</a:t>
            </a:r>
          </a:p>
          <a:p>
            <a:r>
              <a:rPr lang="en-US" dirty="0" smtClean="0"/>
              <a:t>Fully decentralized infrastructure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LibX 2.0 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Web-savvy librarians</a:t>
            </a:r>
          </a:p>
          <a:p>
            <a:pPr lvl="1"/>
            <a:r>
              <a:rPr lang="en-US" i="1" dirty="0" smtClean="0"/>
              <a:t>Not programmers</a:t>
            </a:r>
          </a:p>
          <a:p>
            <a:r>
              <a:rPr lang="en-US" dirty="0" smtClean="0"/>
              <a:t>Edition Builder will become a repository to manage LibX modules and </a:t>
            </a:r>
            <a:r>
              <a:rPr lang="en-US" dirty="0" err="1" smtClean="0"/>
              <a:t>libapps</a:t>
            </a:r>
            <a:endParaRPr lang="en-US" dirty="0" smtClean="0"/>
          </a:p>
          <a:p>
            <a:pPr lvl="1"/>
            <a:r>
              <a:rPr lang="en-US" dirty="0" smtClean="0"/>
              <a:t>Adapters can add, combine, share, adapt, customize </a:t>
            </a:r>
            <a:r>
              <a:rPr lang="en-US" dirty="0" err="1" smtClean="0"/>
              <a:t>libapps</a:t>
            </a:r>
            <a:endParaRPr lang="en-US" dirty="0" smtClean="0"/>
          </a:p>
          <a:p>
            <a:r>
              <a:rPr lang="en-US" dirty="0" smtClean="0"/>
              <a:t>Create localized services for their users</a:t>
            </a:r>
          </a:p>
          <a:p>
            <a:r>
              <a:rPr lang="en-US" dirty="0" smtClean="0"/>
              <a:t>Provide feedback to developers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LibX 2.0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Subscribe to services recommended by their edition maintainers using local settings</a:t>
            </a:r>
          </a:p>
          <a:p>
            <a:pPr lvl="1"/>
            <a:r>
              <a:rPr lang="en-US" dirty="0" smtClean="0"/>
              <a:t>Stay connected to their libraries</a:t>
            </a:r>
          </a:p>
          <a:p>
            <a:r>
              <a:rPr lang="en-US" dirty="0" smtClean="0"/>
              <a:t>Decide which services they like</a:t>
            </a:r>
          </a:p>
          <a:p>
            <a:pPr lvl="1"/>
            <a:r>
              <a:rPr lang="en-US" dirty="0" smtClean="0"/>
              <a:t>Fine-grained control and preferences</a:t>
            </a:r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Will help adapters by providing marketing kit</a:t>
            </a:r>
          </a:p>
          <a:p>
            <a:pPr lvl="1"/>
            <a:r>
              <a:rPr lang="en-US" dirty="0" smtClean="0"/>
              <a:t>Users must see benefits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LibX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Annette Bailey</a:t>
            </a:r>
          </a:p>
          <a:p>
            <a:r>
              <a:rPr lang="en-US" dirty="0" smtClean="0"/>
              <a:t>Godmar Back</a:t>
            </a:r>
          </a:p>
          <a:p>
            <a:r>
              <a:rPr lang="en-US" dirty="0" err="1" smtClean="0"/>
              <a:t>Kyrille</a:t>
            </a:r>
            <a:r>
              <a:rPr lang="en-US" dirty="0" smtClean="0"/>
              <a:t> </a:t>
            </a:r>
            <a:r>
              <a:rPr lang="en-US" dirty="0" err="1" smtClean="0"/>
              <a:t>Goldbeck</a:t>
            </a:r>
            <a:endParaRPr lang="en-US" dirty="0" smtClean="0"/>
          </a:p>
          <a:p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Khokar</a:t>
            </a:r>
            <a:endParaRPr lang="en-US" dirty="0" smtClean="0"/>
          </a:p>
          <a:p>
            <a:r>
              <a:rPr lang="en-US" dirty="0" smtClean="0"/>
              <a:t>Mike Doyle</a:t>
            </a:r>
          </a:p>
          <a:p>
            <a:r>
              <a:rPr lang="en-US" dirty="0" smtClean="0"/>
              <a:t>Alumni</a:t>
            </a:r>
          </a:p>
          <a:p>
            <a:pPr lvl="1"/>
            <a:r>
              <a:rPr lang="en-US" dirty="0" smtClean="0"/>
              <a:t>Nathan Baker</a:t>
            </a:r>
          </a:p>
          <a:p>
            <a:pPr lvl="1"/>
            <a:r>
              <a:rPr lang="en-US" dirty="0" err="1" smtClean="0"/>
              <a:t>Tilottama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endParaRPr lang="en-US" dirty="0" smtClean="0"/>
          </a:p>
          <a:p>
            <a:pPr lvl="1"/>
            <a:r>
              <a:rPr lang="en-US" dirty="0" smtClean="0"/>
              <a:t>Tobias </a:t>
            </a:r>
            <a:r>
              <a:rPr lang="en-US" dirty="0" err="1" smtClean="0"/>
              <a:t>Wieschnowsky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53200" y="5029200"/>
            <a:ext cx="1819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LibX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2005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Released LibX Virginia Tech as a Firefox extension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Offered to share LibX with interested libraries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Edition Builder</a:t>
            </a:r>
            <a:br>
              <a:rPr lang="en-US" dirty="0" smtClean="0"/>
            </a:b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Librarians responsible for customizing </a:t>
            </a:r>
            <a:r>
              <a:rPr lang="en-US" dirty="0" err="1"/>
              <a:t>LibX</a:t>
            </a:r>
            <a:r>
              <a:rPr lang="en-US" dirty="0"/>
              <a:t> for their institution</a:t>
            </a:r>
          </a:p>
          <a:p>
            <a:pPr lvl="1">
              <a:defRPr/>
            </a:pPr>
            <a:r>
              <a:rPr lang="en-US" dirty="0"/>
              <a:t>Customized version of </a:t>
            </a:r>
            <a:r>
              <a:rPr lang="en-US" dirty="0" err="1"/>
              <a:t>LibX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LibX</a:t>
            </a:r>
            <a:r>
              <a:rPr lang="en-US" dirty="0">
                <a:solidFill>
                  <a:srgbClr val="FF0000"/>
                </a:solidFill>
              </a:rPr>
              <a:t> edition</a:t>
            </a:r>
          </a:p>
          <a:p>
            <a:pPr>
              <a:defRPr/>
            </a:pPr>
            <a:r>
              <a:rPr lang="en-US" dirty="0" smtClean="0"/>
              <a:t>Manually configuring LibX requires </a:t>
            </a:r>
            <a:r>
              <a:rPr lang="en-US" dirty="0"/>
              <a:t>knowledge </a:t>
            </a:r>
            <a:r>
              <a:rPr lang="en-US" dirty="0" smtClean="0"/>
              <a:t>about:</a:t>
            </a:r>
            <a:endParaRPr lang="en-US" dirty="0"/>
          </a:p>
          <a:p>
            <a:pPr lvl="1">
              <a:defRPr/>
            </a:pPr>
            <a:r>
              <a:rPr lang="en-US" dirty="0"/>
              <a:t>Underlying </a:t>
            </a:r>
            <a:r>
              <a:rPr lang="en-US" dirty="0" err="1"/>
              <a:t>LibX</a:t>
            </a:r>
            <a:r>
              <a:rPr lang="en-US" dirty="0"/>
              <a:t> implementation</a:t>
            </a:r>
          </a:p>
          <a:p>
            <a:pPr lvl="1">
              <a:defRPr/>
            </a:pPr>
            <a:r>
              <a:rPr lang="en-US" dirty="0"/>
              <a:t>XML syntax</a:t>
            </a:r>
          </a:p>
          <a:p>
            <a:pPr lvl="1">
              <a:defRPr/>
            </a:pPr>
            <a:r>
              <a:rPr lang="en-US" dirty="0"/>
              <a:t>Running scripts</a:t>
            </a:r>
          </a:p>
          <a:p>
            <a:pPr lvl="1">
              <a:defRPr/>
            </a:pPr>
            <a:r>
              <a:rPr lang="en-US" dirty="0" smtClean="0"/>
              <a:t>Many different OPAC settings (&gt; 140)</a:t>
            </a:r>
            <a:endParaRPr lang="en-US" dirty="0"/>
          </a:p>
          <a:p>
            <a:pPr>
              <a:defRPr/>
            </a:pPr>
            <a:r>
              <a:rPr lang="en-US" dirty="0"/>
              <a:t>Developers of </a:t>
            </a:r>
            <a:r>
              <a:rPr lang="en-US" dirty="0" err="1"/>
              <a:t>LibX</a:t>
            </a:r>
            <a:r>
              <a:rPr lang="en-US" dirty="0"/>
              <a:t> manually created 150 editions</a:t>
            </a:r>
          </a:p>
          <a:p>
            <a:pPr lvl="1">
              <a:defRPr/>
            </a:pPr>
            <a:r>
              <a:rPr lang="en-US" dirty="0"/>
              <a:t>Demand was more than supply!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LibX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2005</a:t>
            </a:r>
          </a:p>
          <a:p>
            <a:pPr lvl="1"/>
            <a:r>
              <a:rPr lang="en-US" dirty="0" smtClean="0"/>
              <a:t>Released LibX Virginia Tech as a Firefox extension</a:t>
            </a:r>
          </a:p>
          <a:p>
            <a:pPr lvl="1"/>
            <a:r>
              <a:rPr lang="en-US" dirty="0" smtClean="0"/>
              <a:t>Offered to share LibX with interested libraries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2006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Tremendous response from library community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Received NLG from IMLS to create Edition Builder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LibX</a:t>
            </a:r>
            <a:r>
              <a:rPr lang="en-US" dirty="0" smtClean="0"/>
              <a:t> Edition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Web application that allows the creation and maintenance of </a:t>
            </a:r>
            <a:r>
              <a:rPr lang="en-US" dirty="0" err="1" smtClean="0"/>
              <a:t>LibX</a:t>
            </a:r>
            <a:r>
              <a:rPr lang="en-US" dirty="0" smtClean="0"/>
              <a:t> editions</a:t>
            </a:r>
          </a:p>
          <a:p>
            <a:pPr lvl="1"/>
            <a:r>
              <a:rPr lang="en-US" dirty="0" smtClean="0"/>
              <a:t>Provides step-by-step instruction to librarians to customize </a:t>
            </a:r>
            <a:r>
              <a:rPr lang="en-US" dirty="0" err="1" smtClean="0"/>
              <a:t>LibX</a:t>
            </a:r>
            <a:endParaRPr lang="en-US" dirty="0" smtClean="0"/>
          </a:p>
          <a:p>
            <a:pPr lvl="1"/>
            <a:r>
              <a:rPr lang="en-US" dirty="0" smtClean="0"/>
              <a:t>Outputs ready-made, customized </a:t>
            </a:r>
            <a:r>
              <a:rPr lang="en-US" dirty="0" err="1" smtClean="0"/>
              <a:t>LibX</a:t>
            </a:r>
            <a:r>
              <a:rPr lang="en-US" dirty="0" smtClean="0"/>
              <a:t> edition  </a:t>
            </a:r>
          </a:p>
          <a:p>
            <a:pPr lvl="1"/>
            <a:r>
              <a:rPr lang="en-US" dirty="0" smtClean="0"/>
              <a:t>Hosting environment for </a:t>
            </a:r>
            <a:r>
              <a:rPr lang="en-US" dirty="0" err="1" smtClean="0"/>
              <a:t>LibX</a:t>
            </a:r>
            <a:r>
              <a:rPr lang="en-US" dirty="0" smtClean="0"/>
              <a:t> configurations and downloads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Edition builder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9E6C-8CA4-4F20-A213-910469A086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1462</Words>
  <Application>Microsoft Office PowerPoint</Application>
  <PresentationFormat>On-screen Show (4:3)</PresentationFormat>
  <Paragraphs>420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LibX - an Open Source, Community Platform for Delivering Library Services</vt:lpstr>
      <vt:lpstr>Where it all began…</vt:lpstr>
      <vt:lpstr>LibX Features</vt:lpstr>
      <vt:lpstr>LibX Features</vt:lpstr>
      <vt:lpstr>LibX Timeline</vt:lpstr>
      <vt:lpstr>Edition Builder Motivation</vt:lpstr>
      <vt:lpstr>LibX Timeline</vt:lpstr>
      <vt:lpstr>LibX Edition Builder</vt:lpstr>
      <vt:lpstr>Edition builder demo</vt:lpstr>
      <vt:lpstr>Demo Backup Slide</vt:lpstr>
      <vt:lpstr>Edition Builder Internals</vt:lpstr>
      <vt:lpstr>Architecture</vt:lpstr>
      <vt:lpstr>LibX Timeline</vt:lpstr>
      <vt:lpstr>Slide 14</vt:lpstr>
      <vt:lpstr>LibX Timeline</vt:lpstr>
      <vt:lpstr>Edition builder study</vt:lpstr>
      <vt:lpstr>LibX Edition Builder Study Facts</vt:lpstr>
      <vt:lpstr>Key Study Goals</vt:lpstr>
      <vt:lpstr>Overall Perceived Ease of Use</vt:lpstr>
      <vt:lpstr>Perceived Learning Curve</vt:lpstr>
      <vt:lpstr>Style of Application</vt:lpstr>
      <vt:lpstr>Saving of Changes</vt:lpstr>
      <vt:lpstr>autodetection</vt:lpstr>
      <vt:lpstr>Autodetection of OpenURL Resolver</vt:lpstr>
      <vt:lpstr>Catalog Auto-Detection</vt:lpstr>
      <vt:lpstr>Slide 26</vt:lpstr>
      <vt:lpstr>Slide 27</vt:lpstr>
      <vt:lpstr>Log Data Results</vt:lpstr>
      <vt:lpstr>Log Data Results (cont’d)</vt:lpstr>
      <vt:lpstr>Study Findings</vt:lpstr>
      <vt:lpstr>LibX 2.0 </vt:lpstr>
      <vt:lpstr>Motivation</vt:lpstr>
      <vt:lpstr>LibX 1.5 DEMOS</vt:lpstr>
      <vt:lpstr>Demonstrations</vt:lpstr>
      <vt:lpstr>Demo 1: Enhanced COinS Handling</vt:lpstr>
      <vt:lpstr>Demo 2: Addison in Google</vt:lpstr>
      <vt:lpstr>Demo 3: Addison in Amazon</vt:lpstr>
      <vt:lpstr>Demo 4: OCLC Identities</vt:lpstr>
      <vt:lpstr>LibX Timeline</vt:lpstr>
      <vt:lpstr>Slide 40</vt:lpstr>
      <vt:lpstr>Edition Builder Survey: Programming Skills</vt:lpstr>
      <vt:lpstr>LibApp Example</vt:lpstr>
      <vt:lpstr>LibX 2.0 - Target Audiences</vt:lpstr>
      <vt:lpstr>LibX 2.0 Developers</vt:lpstr>
      <vt:lpstr>LibX 2.0 Adapters</vt:lpstr>
      <vt:lpstr>LibX 2.0 Users</vt:lpstr>
      <vt:lpstr>LibX Team</vt:lpstr>
    </vt:vector>
  </TitlesOfParts>
  <Company>FCS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LibX - an Open Source, Community Platform for Delivering Library Services</dc:title>
  <dc:creator>Fujitsu</dc:creator>
  <cp:lastModifiedBy> Godmar Back </cp:lastModifiedBy>
  <cp:revision>76</cp:revision>
  <dcterms:created xsi:type="dcterms:W3CDTF">2008-09-27T20:07:00Z</dcterms:created>
  <dcterms:modified xsi:type="dcterms:W3CDTF">2008-10-03T18:18:36Z</dcterms:modified>
</cp:coreProperties>
</file>